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3" r:id="rId3"/>
    <p:sldId id="277" r:id="rId4"/>
    <p:sldId id="278" r:id="rId5"/>
    <p:sldId id="259" r:id="rId6"/>
    <p:sldId id="260" r:id="rId7"/>
    <p:sldId id="261" r:id="rId8"/>
    <p:sldId id="262" r:id="rId9"/>
    <p:sldId id="267" r:id="rId10"/>
    <p:sldId id="263" r:id="rId11"/>
    <p:sldId id="279"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2CC724-C564-4DB0-B054-C86D0DAB8867}" type="datetimeFigureOut">
              <a:rPr lang="en-US" smtClean="0"/>
              <a:t>5/17/2024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9399F9-C8E1-4BF1-AAF8-8DD1878FA287}" type="slidenum">
              <a:rPr lang="en-US" smtClean="0"/>
              <a:t>‹#›</a:t>
            </a:fld>
            <a:endParaRPr lang="en-US"/>
          </a:p>
        </p:txBody>
      </p:sp>
    </p:spTree>
    <p:extLst>
      <p:ext uri="{BB962C8B-B14F-4D97-AF65-F5344CB8AC3E}">
        <p14:creationId xmlns:p14="http://schemas.microsoft.com/office/powerpoint/2010/main" val="2561630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062FF22-8ADA-4A20-BA8C-B8663B0D68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056B20A2-94E0-415E-99C7-8BE0D32F55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1268" name="Slide Number Placeholder 3">
            <a:extLst>
              <a:ext uri="{FF2B5EF4-FFF2-40B4-BE49-F238E27FC236}">
                <a16:creationId xmlns:a16="http://schemas.microsoft.com/office/drawing/2014/main" id="{41F7A24A-940C-4898-B799-5C250C0DF5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D769C7-82CA-4679-9203-CB7E95097303}" type="slidenum">
              <a:rPr lang="en-US" altLang="en-US"/>
              <a:pPr>
                <a:spcBef>
                  <a:spcPct val="0"/>
                </a:spcBef>
              </a:pPr>
              <a:t>7</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000F9E0E-BC2D-47D0-AA59-DAB549338E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CC59FF95-3358-4F85-91A7-8DF5EDF498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a:p>
            <a:pPr eaLnBrk="1" hangingPunct="1"/>
            <a:endParaRPr lang="en-US" altLang="en-US"/>
          </a:p>
        </p:txBody>
      </p:sp>
      <p:sp>
        <p:nvSpPr>
          <p:cNvPr id="13316" name="Slide Number Placeholder 3">
            <a:extLst>
              <a:ext uri="{FF2B5EF4-FFF2-40B4-BE49-F238E27FC236}">
                <a16:creationId xmlns:a16="http://schemas.microsoft.com/office/drawing/2014/main" id="{FC22A08A-3E48-4D2E-86EF-24B17BBCD4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071659-F4A6-451B-B26A-FD18F428F24A}" type="slidenum">
              <a:rPr lang="en-US" altLang="en-US"/>
              <a:pPr>
                <a:spcBef>
                  <a:spcPct val="0"/>
                </a:spcBef>
              </a:pPr>
              <a:t>8</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73D61D30-A2C1-495D-83A6-4AB6E72C14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BA51213E-441F-4FD2-B20F-D69AA7A42C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5364" name="Slide Number Placeholder 3">
            <a:extLst>
              <a:ext uri="{FF2B5EF4-FFF2-40B4-BE49-F238E27FC236}">
                <a16:creationId xmlns:a16="http://schemas.microsoft.com/office/drawing/2014/main" id="{3DBCA897-8F64-49D8-A8CC-F2B4D0D233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8A5865-EC0C-4063-94CD-B681513C094B}" type="slidenum">
              <a:rPr lang="en-US" altLang="en-US"/>
              <a:pPr>
                <a:spcBef>
                  <a:spcPct val="0"/>
                </a:spcBef>
              </a:pPr>
              <a:t>9</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5395825-7667-4988-AF56-BC2CC43C35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46F479B8-0441-45C9-A785-9EABA3678D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7412" name="Slide Number Placeholder 3">
            <a:extLst>
              <a:ext uri="{FF2B5EF4-FFF2-40B4-BE49-F238E27FC236}">
                <a16:creationId xmlns:a16="http://schemas.microsoft.com/office/drawing/2014/main" id="{49ADF3AF-B3EA-4FD2-A505-AEC93330CE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2D301D-20CE-4EE9-A277-DDA83B3BF627}" type="slidenum">
              <a:rPr lang="en-US" altLang="en-US"/>
              <a:pPr>
                <a:spcBef>
                  <a:spcPct val="0"/>
                </a:spcBef>
              </a:pPr>
              <a:t>10</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5395825-7667-4988-AF56-BC2CC43C35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46F479B8-0441-45C9-A785-9EABA3678D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7412" name="Slide Number Placeholder 3">
            <a:extLst>
              <a:ext uri="{FF2B5EF4-FFF2-40B4-BE49-F238E27FC236}">
                <a16:creationId xmlns:a16="http://schemas.microsoft.com/office/drawing/2014/main" id="{49ADF3AF-B3EA-4FD2-A505-AEC93330CE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2D301D-20CE-4EE9-A277-DDA83B3BF627}" type="slidenum">
              <a:rPr lang="en-US" altLang="en-US"/>
              <a:pPr>
                <a:spcBef>
                  <a:spcPct val="0"/>
                </a:spcBef>
              </a:pPr>
              <a:t>11</a:t>
            </a:fld>
            <a:endParaRPr lang="en-US" altLang="en-US"/>
          </a:p>
        </p:txBody>
      </p:sp>
    </p:spTree>
    <p:extLst>
      <p:ext uri="{BB962C8B-B14F-4D97-AF65-F5344CB8AC3E}">
        <p14:creationId xmlns:p14="http://schemas.microsoft.com/office/powerpoint/2010/main" val="1323606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311DAB3A-B1D0-4C00-A959-B2DE4E4E33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7F99AEA7-A93E-4852-9AE9-41402B1C1B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31748" name="Slide Number Placeholder 3">
            <a:extLst>
              <a:ext uri="{FF2B5EF4-FFF2-40B4-BE49-F238E27FC236}">
                <a16:creationId xmlns:a16="http://schemas.microsoft.com/office/drawing/2014/main" id="{FD120E07-052F-42DF-8E63-FE1E3275CE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3946502-86B8-4656-A3A7-88772924310F}" type="slidenum">
              <a:rPr lang="en-US" altLang="en-US"/>
              <a:pPr>
                <a:spcBef>
                  <a:spcPct val="0"/>
                </a:spcBef>
              </a:pPr>
              <a:t>12</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107B7-AE6A-4DDF-98A4-0D7A3D5EDE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148070-DBC8-42A0-AFB7-25D51BD70F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843FDE-DFF0-420F-9105-48D796637BEB}"/>
              </a:ext>
            </a:extLst>
          </p:cNvPr>
          <p:cNvSpPr>
            <a:spLocks noGrp="1"/>
          </p:cNvSpPr>
          <p:nvPr>
            <p:ph type="dt" sz="half" idx="10"/>
          </p:nvPr>
        </p:nvSpPr>
        <p:spPr/>
        <p:txBody>
          <a:bodyPr/>
          <a:lstStyle/>
          <a:p>
            <a:fld id="{5E7C2A06-8AC3-4797-8698-87EE1E3BBBB2}" type="datetimeFigureOut">
              <a:rPr lang="en-US" smtClean="0"/>
              <a:t>5/17/2024</a:t>
            </a:fld>
            <a:endParaRPr lang="en-US"/>
          </a:p>
        </p:txBody>
      </p:sp>
      <p:sp>
        <p:nvSpPr>
          <p:cNvPr id="5" name="Footer Placeholder 4">
            <a:extLst>
              <a:ext uri="{FF2B5EF4-FFF2-40B4-BE49-F238E27FC236}">
                <a16:creationId xmlns:a16="http://schemas.microsoft.com/office/drawing/2014/main" id="{A29FA1E7-4877-4DA6-A561-7528DAA979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55E925-4DF0-4B56-A7A3-E4756F122072}"/>
              </a:ext>
            </a:extLst>
          </p:cNvPr>
          <p:cNvSpPr>
            <a:spLocks noGrp="1"/>
          </p:cNvSpPr>
          <p:nvPr>
            <p:ph type="sldNum" sz="quarter" idx="12"/>
          </p:nvPr>
        </p:nvSpPr>
        <p:spPr/>
        <p:txBody>
          <a:bodyPr/>
          <a:lstStyle/>
          <a:p>
            <a:fld id="{33BBB5A1-773A-4796-8585-E036F127615F}" type="slidenum">
              <a:rPr lang="en-US" smtClean="0"/>
              <a:t>‹#›</a:t>
            </a:fld>
            <a:endParaRPr lang="en-US"/>
          </a:p>
        </p:txBody>
      </p:sp>
    </p:spTree>
    <p:extLst>
      <p:ext uri="{BB962C8B-B14F-4D97-AF65-F5344CB8AC3E}">
        <p14:creationId xmlns:p14="http://schemas.microsoft.com/office/powerpoint/2010/main" val="3829201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52E3-77B5-42A8-B381-75979F8244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EBD268-C19A-4C3F-8371-1D5D6B87A2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C1D073-F0A5-4A38-9464-E126425AE751}"/>
              </a:ext>
            </a:extLst>
          </p:cNvPr>
          <p:cNvSpPr>
            <a:spLocks noGrp="1"/>
          </p:cNvSpPr>
          <p:nvPr>
            <p:ph type="dt" sz="half" idx="10"/>
          </p:nvPr>
        </p:nvSpPr>
        <p:spPr/>
        <p:txBody>
          <a:bodyPr/>
          <a:lstStyle/>
          <a:p>
            <a:fld id="{5E7C2A06-8AC3-4797-8698-87EE1E3BBBB2}" type="datetimeFigureOut">
              <a:rPr lang="en-US" smtClean="0"/>
              <a:t>5/17/2024</a:t>
            </a:fld>
            <a:endParaRPr lang="en-US"/>
          </a:p>
        </p:txBody>
      </p:sp>
      <p:sp>
        <p:nvSpPr>
          <p:cNvPr id="5" name="Footer Placeholder 4">
            <a:extLst>
              <a:ext uri="{FF2B5EF4-FFF2-40B4-BE49-F238E27FC236}">
                <a16:creationId xmlns:a16="http://schemas.microsoft.com/office/drawing/2014/main" id="{9F5AC67D-BAD7-45A0-95E0-BF04A1552E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9F143-9910-46B8-8E60-BD83E97584CC}"/>
              </a:ext>
            </a:extLst>
          </p:cNvPr>
          <p:cNvSpPr>
            <a:spLocks noGrp="1"/>
          </p:cNvSpPr>
          <p:nvPr>
            <p:ph type="sldNum" sz="quarter" idx="12"/>
          </p:nvPr>
        </p:nvSpPr>
        <p:spPr/>
        <p:txBody>
          <a:bodyPr/>
          <a:lstStyle/>
          <a:p>
            <a:fld id="{33BBB5A1-773A-4796-8585-E036F127615F}" type="slidenum">
              <a:rPr lang="en-US" smtClean="0"/>
              <a:t>‹#›</a:t>
            </a:fld>
            <a:endParaRPr lang="en-US"/>
          </a:p>
        </p:txBody>
      </p:sp>
    </p:spTree>
    <p:extLst>
      <p:ext uri="{BB962C8B-B14F-4D97-AF65-F5344CB8AC3E}">
        <p14:creationId xmlns:p14="http://schemas.microsoft.com/office/powerpoint/2010/main" val="1023973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928725-153D-44E6-BB46-0224395CBD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A9DCB7-7CFC-4C42-8D2B-DA63B1BC05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59ECAB-4AD0-485D-8364-B73C3143807A}"/>
              </a:ext>
            </a:extLst>
          </p:cNvPr>
          <p:cNvSpPr>
            <a:spLocks noGrp="1"/>
          </p:cNvSpPr>
          <p:nvPr>
            <p:ph type="dt" sz="half" idx="10"/>
          </p:nvPr>
        </p:nvSpPr>
        <p:spPr/>
        <p:txBody>
          <a:bodyPr/>
          <a:lstStyle/>
          <a:p>
            <a:fld id="{5E7C2A06-8AC3-4797-8698-87EE1E3BBBB2}" type="datetimeFigureOut">
              <a:rPr lang="en-US" smtClean="0"/>
              <a:t>5/17/2024</a:t>
            </a:fld>
            <a:endParaRPr lang="en-US"/>
          </a:p>
        </p:txBody>
      </p:sp>
      <p:sp>
        <p:nvSpPr>
          <p:cNvPr id="5" name="Footer Placeholder 4">
            <a:extLst>
              <a:ext uri="{FF2B5EF4-FFF2-40B4-BE49-F238E27FC236}">
                <a16:creationId xmlns:a16="http://schemas.microsoft.com/office/drawing/2014/main" id="{7B1E5548-00AF-4D06-AF7C-8B8A30141A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77E81-4C09-4C40-87D4-085F7FDBCCEF}"/>
              </a:ext>
            </a:extLst>
          </p:cNvPr>
          <p:cNvSpPr>
            <a:spLocks noGrp="1"/>
          </p:cNvSpPr>
          <p:nvPr>
            <p:ph type="sldNum" sz="quarter" idx="12"/>
          </p:nvPr>
        </p:nvSpPr>
        <p:spPr/>
        <p:txBody>
          <a:bodyPr/>
          <a:lstStyle/>
          <a:p>
            <a:fld id="{33BBB5A1-773A-4796-8585-E036F127615F}" type="slidenum">
              <a:rPr lang="en-US" smtClean="0"/>
              <a:t>‹#›</a:t>
            </a:fld>
            <a:endParaRPr lang="en-US"/>
          </a:p>
        </p:txBody>
      </p:sp>
    </p:spTree>
    <p:extLst>
      <p:ext uri="{BB962C8B-B14F-4D97-AF65-F5344CB8AC3E}">
        <p14:creationId xmlns:p14="http://schemas.microsoft.com/office/powerpoint/2010/main" val="1023130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4069D-AAD1-48CD-8BA5-02EEBAF4F5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E16D1-C2B0-49F0-A6AC-55BB8E8B7C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24F36E-FCF3-4FE9-8CE6-02BCF75E2ED3}"/>
              </a:ext>
            </a:extLst>
          </p:cNvPr>
          <p:cNvSpPr>
            <a:spLocks noGrp="1"/>
          </p:cNvSpPr>
          <p:nvPr>
            <p:ph type="dt" sz="half" idx="10"/>
          </p:nvPr>
        </p:nvSpPr>
        <p:spPr/>
        <p:txBody>
          <a:bodyPr/>
          <a:lstStyle/>
          <a:p>
            <a:fld id="{5E7C2A06-8AC3-4797-8698-87EE1E3BBBB2}" type="datetimeFigureOut">
              <a:rPr lang="en-US" smtClean="0"/>
              <a:t>5/17/2024</a:t>
            </a:fld>
            <a:endParaRPr lang="en-US"/>
          </a:p>
        </p:txBody>
      </p:sp>
      <p:sp>
        <p:nvSpPr>
          <p:cNvPr id="5" name="Footer Placeholder 4">
            <a:extLst>
              <a:ext uri="{FF2B5EF4-FFF2-40B4-BE49-F238E27FC236}">
                <a16:creationId xmlns:a16="http://schemas.microsoft.com/office/drawing/2014/main" id="{5A8E8A8E-1D48-442F-84AC-006ED40F11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A3D978-D979-42DE-9048-ABE90CC9D79A}"/>
              </a:ext>
            </a:extLst>
          </p:cNvPr>
          <p:cNvSpPr>
            <a:spLocks noGrp="1"/>
          </p:cNvSpPr>
          <p:nvPr>
            <p:ph type="sldNum" sz="quarter" idx="12"/>
          </p:nvPr>
        </p:nvSpPr>
        <p:spPr/>
        <p:txBody>
          <a:bodyPr/>
          <a:lstStyle/>
          <a:p>
            <a:fld id="{33BBB5A1-773A-4796-8585-E036F127615F}" type="slidenum">
              <a:rPr lang="en-US" smtClean="0"/>
              <a:t>‹#›</a:t>
            </a:fld>
            <a:endParaRPr lang="en-US"/>
          </a:p>
        </p:txBody>
      </p:sp>
    </p:spTree>
    <p:extLst>
      <p:ext uri="{BB962C8B-B14F-4D97-AF65-F5344CB8AC3E}">
        <p14:creationId xmlns:p14="http://schemas.microsoft.com/office/powerpoint/2010/main" val="302452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90E05-8023-451D-87E1-CCA80E8A49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5E3CBF-F5E6-4B4A-AEF9-ACB5480937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8AEDB7-D914-43D9-A212-2B7EE7386158}"/>
              </a:ext>
            </a:extLst>
          </p:cNvPr>
          <p:cNvSpPr>
            <a:spLocks noGrp="1"/>
          </p:cNvSpPr>
          <p:nvPr>
            <p:ph type="dt" sz="half" idx="10"/>
          </p:nvPr>
        </p:nvSpPr>
        <p:spPr/>
        <p:txBody>
          <a:bodyPr/>
          <a:lstStyle/>
          <a:p>
            <a:fld id="{5E7C2A06-8AC3-4797-8698-87EE1E3BBBB2}" type="datetimeFigureOut">
              <a:rPr lang="en-US" smtClean="0"/>
              <a:t>5/17/2024</a:t>
            </a:fld>
            <a:endParaRPr lang="en-US"/>
          </a:p>
        </p:txBody>
      </p:sp>
      <p:sp>
        <p:nvSpPr>
          <p:cNvPr id="5" name="Footer Placeholder 4">
            <a:extLst>
              <a:ext uri="{FF2B5EF4-FFF2-40B4-BE49-F238E27FC236}">
                <a16:creationId xmlns:a16="http://schemas.microsoft.com/office/drawing/2014/main" id="{4E2E526C-4A9B-467F-AD65-D66017631B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AD8BDD-505B-4BE8-9A30-236C107A2224}"/>
              </a:ext>
            </a:extLst>
          </p:cNvPr>
          <p:cNvSpPr>
            <a:spLocks noGrp="1"/>
          </p:cNvSpPr>
          <p:nvPr>
            <p:ph type="sldNum" sz="quarter" idx="12"/>
          </p:nvPr>
        </p:nvSpPr>
        <p:spPr/>
        <p:txBody>
          <a:bodyPr/>
          <a:lstStyle/>
          <a:p>
            <a:fld id="{33BBB5A1-773A-4796-8585-E036F127615F}" type="slidenum">
              <a:rPr lang="en-US" smtClean="0"/>
              <a:t>‹#›</a:t>
            </a:fld>
            <a:endParaRPr lang="en-US"/>
          </a:p>
        </p:txBody>
      </p:sp>
    </p:spTree>
    <p:extLst>
      <p:ext uri="{BB962C8B-B14F-4D97-AF65-F5344CB8AC3E}">
        <p14:creationId xmlns:p14="http://schemas.microsoft.com/office/powerpoint/2010/main" val="750975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AA56E-0AB4-4B24-9C25-8458EA5B94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DB03AA-FB50-4689-A0D0-A6E5DC7283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A5A051-C188-48E0-8BB3-FD80652281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6594B9-3C41-4D23-8712-3380E516D169}"/>
              </a:ext>
            </a:extLst>
          </p:cNvPr>
          <p:cNvSpPr>
            <a:spLocks noGrp="1"/>
          </p:cNvSpPr>
          <p:nvPr>
            <p:ph type="dt" sz="half" idx="10"/>
          </p:nvPr>
        </p:nvSpPr>
        <p:spPr/>
        <p:txBody>
          <a:bodyPr/>
          <a:lstStyle/>
          <a:p>
            <a:fld id="{5E7C2A06-8AC3-4797-8698-87EE1E3BBBB2}" type="datetimeFigureOut">
              <a:rPr lang="en-US" smtClean="0"/>
              <a:t>5/17/2024</a:t>
            </a:fld>
            <a:endParaRPr lang="en-US"/>
          </a:p>
        </p:txBody>
      </p:sp>
      <p:sp>
        <p:nvSpPr>
          <p:cNvPr id="6" name="Footer Placeholder 5">
            <a:extLst>
              <a:ext uri="{FF2B5EF4-FFF2-40B4-BE49-F238E27FC236}">
                <a16:creationId xmlns:a16="http://schemas.microsoft.com/office/drawing/2014/main" id="{72FB4A01-B2E6-4B8A-A432-37874187A7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50BEB7-8790-48F2-806B-70AF7EE7366C}"/>
              </a:ext>
            </a:extLst>
          </p:cNvPr>
          <p:cNvSpPr>
            <a:spLocks noGrp="1"/>
          </p:cNvSpPr>
          <p:nvPr>
            <p:ph type="sldNum" sz="quarter" idx="12"/>
          </p:nvPr>
        </p:nvSpPr>
        <p:spPr/>
        <p:txBody>
          <a:bodyPr/>
          <a:lstStyle/>
          <a:p>
            <a:fld id="{33BBB5A1-773A-4796-8585-E036F127615F}" type="slidenum">
              <a:rPr lang="en-US" smtClean="0"/>
              <a:t>‹#›</a:t>
            </a:fld>
            <a:endParaRPr lang="en-US"/>
          </a:p>
        </p:txBody>
      </p:sp>
    </p:spTree>
    <p:extLst>
      <p:ext uri="{BB962C8B-B14F-4D97-AF65-F5344CB8AC3E}">
        <p14:creationId xmlns:p14="http://schemas.microsoft.com/office/powerpoint/2010/main" val="341825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320BF-94E8-4E1B-BFE2-8AF5B4B67B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BA3718-2729-46E1-974F-D4FB2D1B44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0394F6-734A-47BC-8491-A3B14B084F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8847133-00AA-4A22-AB03-C9E30D4F0E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8DBDE2-C24D-4AF7-BBB3-64E42422D4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57942E-6702-465F-8A7D-04E0424FFC35}"/>
              </a:ext>
            </a:extLst>
          </p:cNvPr>
          <p:cNvSpPr>
            <a:spLocks noGrp="1"/>
          </p:cNvSpPr>
          <p:nvPr>
            <p:ph type="dt" sz="half" idx="10"/>
          </p:nvPr>
        </p:nvSpPr>
        <p:spPr/>
        <p:txBody>
          <a:bodyPr/>
          <a:lstStyle/>
          <a:p>
            <a:fld id="{5E7C2A06-8AC3-4797-8698-87EE1E3BBBB2}" type="datetimeFigureOut">
              <a:rPr lang="en-US" smtClean="0"/>
              <a:t>5/17/2024</a:t>
            </a:fld>
            <a:endParaRPr lang="en-US"/>
          </a:p>
        </p:txBody>
      </p:sp>
      <p:sp>
        <p:nvSpPr>
          <p:cNvPr id="8" name="Footer Placeholder 7">
            <a:extLst>
              <a:ext uri="{FF2B5EF4-FFF2-40B4-BE49-F238E27FC236}">
                <a16:creationId xmlns:a16="http://schemas.microsoft.com/office/drawing/2014/main" id="{0D3EFBD5-DF51-4F29-B9DF-D8CFD0B445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25F58D-A640-4DC3-A60F-B2933FD59EBB}"/>
              </a:ext>
            </a:extLst>
          </p:cNvPr>
          <p:cNvSpPr>
            <a:spLocks noGrp="1"/>
          </p:cNvSpPr>
          <p:nvPr>
            <p:ph type="sldNum" sz="quarter" idx="12"/>
          </p:nvPr>
        </p:nvSpPr>
        <p:spPr/>
        <p:txBody>
          <a:bodyPr/>
          <a:lstStyle/>
          <a:p>
            <a:fld id="{33BBB5A1-773A-4796-8585-E036F127615F}" type="slidenum">
              <a:rPr lang="en-US" smtClean="0"/>
              <a:t>‹#›</a:t>
            </a:fld>
            <a:endParaRPr lang="en-US"/>
          </a:p>
        </p:txBody>
      </p:sp>
    </p:spTree>
    <p:extLst>
      <p:ext uri="{BB962C8B-B14F-4D97-AF65-F5344CB8AC3E}">
        <p14:creationId xmlns:p14="http://schemas.microsoft.com/office/powerpoint/2010/main" val="71142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25429-739C-4546-9F7B-11B6E6541C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1E83A8-F2E0-43AA-BF11-7B5A518F7DA7}"/>
              </a:ext>
            </a:extLst>
          </p:cNvPr>
          <p:cNvSpPr>
            <a:spLocks noGrp="1"/>
          </p:cNvSpPr>
          <p:nvPr>
            <p:ph type="dt" sz="half" idx="10"/>
          </p:nvPr>
        </p:nvSpPr>
        <p:spPr/>
        <p:txBody>
          <a:bodyPr/>
          <a:lstStyle/>
          <a:p>
            <a:fld id="{5E7C2A06-8AC3-4797-8698-87EE1E3BBBB2}" type="datetimeFigureOut">
              <a:rPr lang="en-US" smtClean="0"/>
              <a:t>5/17/2024</a:t>
            </a:fld>
            <a:endParaRPr lang="en-US"/>
          </a:p>
        </p:txBody>
      </p:sp>
      <p:sp>
        <p:nvSpPr>
          <p:cNvPr id="4" name="Footer Placeholder 3">
            <a:extLst>
              <a:ext uri="{FF2B5EF4-FFF2-40B4-BE49-F238E27FC236}">
                <a16:creationId xmlns:a16="http://schemas.microsoft.com/office/drawing/2014/main" id="{F5CEAAB2-8BD5-4DF8-85D8-27B37AECA3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593C57-6CB8-4BA1-A73C-F63765B84518}"/>
              </a:ext>
            </a:extLst>
          </p:cNvPr>
          <p:cNvSpPr>
            <a:spLocks noGrp="1"/>
          </p:cNvSpPr>
          <p:nvPr>
            <p:ph type="sldNum" sz="quarter" idx="12"/>
          </p:nvPr>
        </p:nvSpPr>
        <p:spPr/>
        <p:txBody>
          <a:bodyPr/>
          <a:lstStyle/>
          <a:p>
            <a:fld id="{33BBB5A1-773A-4796-8585-E036F127615F}" type="slidenum">
              <a:rPr lang="en-US" smtClean="0"/>
              <a:t>‹#›</a:t>
            </a:fld>
            <a:endParaRPr lang="en-US"/>
          </a:p>
        </p:txBody>
      </p:sp>
    </p:spTree>
    <p:extLst>
      <p:ext uri="{BB962C8B-B14F-4D97-AF65-F5344CB8AC3E}">
        <p14:creationId xmlns:p14="http://schemas.microsoft.com/office/powerpoint/2010/main" val="225906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7189E1-EE19-4979-BEA6-319E8D58E87F}"/>
              </a:ext>
            </a:extLst>
          </p:cNvPr>
          <p:cNvSpPr>
            <a:spLocks noGrp="1"/>
          </p:cNvSpPr>
          <p:nvPr>
            <p:ph type="dt" sz="half" idx="10"/>
          </p:nvPr>
        </p:nvSpPr>
        <p:spPr/>
        <p:txBody>
          <a:bodyPr/>
          <a:lstStyle/>
          <a:p>
            <a:fld id="{5E7C2A06-8AC3-4797-8698-87EE1E3BBBB2}" type="datetimeFigureOut">
              <a:rPr lang="en-US" smtClean="0"/>
              <a:t>5/17/2024</a:t>
            </a:fld>
            <a:endParaRPr lang="en-US"/>
          </a:p>
        </p:txBody>
      </p:sp>
      <p:sp>
        <p:nvSpPr>
          <p:cNvPr id="3" name="Footer Placeholder 2">
            <a:extLst>
              <a:ext uri="{FF2B5EF4-FFF2-40B4-BE49-F238E27FC236}">
                <a16:creationId xmlns:a16="http://schemas.microsoft.com/office/drawing/2014/main" id="{4D15AEF8-57A4-430C-858C-7DFE1BDC36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B8754C-1C76-45AE-9B13-FCF82F1EB5B3}"/>
              </a:ext>
            </a:extLst>
          </p:cNvPr>
          <p:cNvSpPr>
            <a:spLocks noGrp="1"/>
          </p:cNvSpPr>
          <p:nvPr>
            <p:ph type="sldNum" sz="quarter" idx="12"/>
          </p:nvPr>
        </p:nvSpPr>
        <p:spPr/>
        <p:txBody>
          <a:bodyPr/>
          <a:lstStyle/>
          <a:p>
            <a:fld id="{33BBB5A1-773A-4796-8585-E036F127615F}" type="slidenum">
              <a:rPr lang="en-US" smtClean="0"/>
              <a:t>‹#›</a:t>
            </a:fld>
            <a:endParaRPr lang="en-US"/>
          </a:p>
        </p:txBody>
      </p:sp>
    </p:spTree>
    <p:extLst>
      <p:ext uri="{BB962C8B-B14F-4D97-AF65-F5344CB8AC3E}">
        <p14:creationId xmlns:p14="http://schemas.microsoft.com/office/powerpoint/2010/main" val="1372997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20A56-FB09-4F7E-A8B2-3E019ECCEC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3140EA-D9A6-4FAA-AE05-2E07435FE1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AE3D6C-B9D9-44C4-AD9C-ED3863AB8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73EBD3-8689-42F0-8921-F24DE71F22AF}"/>
              </a:ext>
            </a:extLst>
          </p:cNvPr>
          <p:cNvSpPr>
            <a:spLocks noGrp="1"/>
          </p:cNvSpPr>
          <p:nvPr>
            <p:ph type="dt" sz="half" idx="10"/>
          </p:nvPr>
        </p:nvSpPr>
        <p:spPr/>
        <p:txBody>
          <a:bodyPr/>
          <a:lstStyle/>
          <a:p>
            <a:fld id="{5E7C2A06-8AC3-4797-8698-87EE1E3BBBB2}" type="datetimeFigureOut">
              <a:rPr lang="en-US" smtClean="0"/>
              <a:t>5/17/2024</a:t>
            </a:fld>
            <a:endParaRPr lang="en-US"/>
          </a:p>
        </p:txBody>
      </p:sp>
      <p:sp>
        <p:nvSpPr>
          <p:cNvPr id="6" name="Footer Placeholder 5">
            <a:extLst>
              <a:ext uri="{FF2B5EF4-FFF2-40B4-BE49-F238E27FC236}">
                <a16:creationId xmlns:a16="http://schemas.microsoft.com/office/drawing/2014/main" id="{A89EC73B-CF81-4F59-A91C-F7FA2FE972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869531-3672-483E-813A-03FF652C4B8C}"/>
              </a:ext>
            </a:extLst>
          </p:cNvPr>
          <p:cNvSpPr>
            <a:spLocks noGrp="1"/>
          </p:cNvSpPr>
          <p:nvPr>
            <p:ph type="sldNum" sz="quarter" idx="12"/>
          </p:nvPr>
        </p:nvSpPr>
        <p:spPr/>
        <p:txBody>
          <a:bodyPr/>
          <a:lstStyle/>
          <a:p>
            <a:fld id="{33BBB5A1-773A-4796-8585-E036F127615F}" type="slidenum">
              <a:rPr lang="en-US" smtClean="0"/>
              <a:t>‹#›</a:t>
            </a:fld>
            <a:endParaRPr lang="en-US"/>
          </a:p>
        </p:txBody>
      </p:sp>
    </p:spTree>
    <p:extLst>
      <p:ext uri="{BB962C8B-B14F-4D97-AF65-F5344CB8AC3E}">
        <p14:creationId xmlns:p14="http://schemas.microsoft.com/office/powerpoint/2010/main" val="203966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806CA-71A0-4AAE-B7D2-BBC59A0973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5D6127-6EC3-441B-82EB-2CC0117FCE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9CBF54-DDF0-4DCA-8BD0-14F69D339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C67764-97B7-46D4-B410-EF1E6C6F7D5B}"/>
              </a:ext>
            </a:extLst>
          </p:cNvPr>
          <p:cNvSpPr>
            <a:spLocks noGrp="1"/>
          </p:cNvSpPr>
          <p:nvPr>
            <p:ph type="dt" sz="half" idx="10"/>
          </p:nvPr>
        </p:nvSpPr>
        <p:spPr/>
        <p:txBody>
          <a:bodyPr/>
          <a:lstStyle/>
          <a:p>
            <a:fld id="{5E7C2A06-8AC3-4797-8698-87EE1E3BBBB2}" type="datetimeFigureOut">
              <a:rPr lang="en-US" smtClean="0"/>
              <a:t>5/17/2024</a:t>
            </a:fld>
            <a:endParaRPr lang="en-US"/>
          </a:p>
        </p:txBody>
      </p:sp>
      <p:sp>
        <p:nvSpPr>
          <p:cNvPr id="6" name="Footer Placeholder 5">
            <a:extLst>
              <a:ext uri="{FF2B5EF4-FFF2-40B4-BE49-F238E27FC236}">
                <a16:creationId xmlns:a16="http://schemas.microsoft.com/office/drawing/2014/main" id="{F58FAD65-2678-4628-9AD4-5AE79E9D1C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58E848-C1CD-4167-A6C9-55090560D2B9}"/>
              </a:ext>
            </a:extLst>
          </p:cNvPr>
          <p:cNvSpPr>
            <a:spLocks noGrp="1"/>
          </p:cNvSpPr>
          <p:nvPr>
            <p:ph type="sldNum" sz="quarter" idx="12"/>
          </p:nvPr>
        </p:nvSpPr>
        <p:spPr/>
        <p:txBody>
          <a:bodyPr/>
          <a:lstStyle/>
          <a:p>
            <a:fld id="{33BBB5A1-773A-4796-8585-E036F127615F}" type="slidenum">
              <a:rPr lang="en-US" smtClean="0"/>
              <a:t>‹#›</a:t>
            </a:fld>
            <a:endParaRPr lang="en-US"/>
          </a:p>
        </p:txBody>
      </p:sp>
    </p:spTree>
    <p:extLst>
      <p:ext uri="{BB962C8B-B14F-4D97-AF65-F5344CB8AC3E}">
        <p14:creationId xmlns:p14="http://schemas.microsoft.com/office/powerpoint/2010/main" val="2174854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0751E1-9111-4146-90F7-4EC13F70E0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1C9D8C-B67F-44F1-ADFC-34A88FEE78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01AFBB-866B-40ED-B046-15A80B1FAE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7C2A06-8AC3-4797-8698-87EE1E3BBBB2}" type="datetimeFigureOut">
              <a:rPr lang="en-US" smtClean="0"/>
              <a:t>5/17/2024</a:t>
            </a:fld>
            <a:endParaRPr lang="en-US"/>
          </a:p>
        </p:txBody>
      </p:sp>
      <p:sp>
        <p:nvSpPr>
          <p:cNvPr id="5" name="Footer Placeholder 4">
            <a:extLst>
              <a:ext uri="{FF2B5EF4-FFF2-40B4-BE49-F238E27FC236}">
                <a16:creationId xmlns:a16="http://schemas.microsoft.com/office/drawing/2014/main" id="{718982AD-BD9F-4A1D-AA10-7613B95CC0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53C472-D09C-4071-B515-D88633D380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BB5A1-773A-4796-8585-E036F127615F}" type="slidenum">
              <a:rPr lang="en-US" smtClean="0"/>
              <a:t>‹#›</a:t>
            </a:fld>
            <a:endParaRPr lang="en-US"/>
          </a:p>
        </p:txBody>
      </p:sp>
    </p:spTree>
    <p:extLst>
      <p:ext uri="{BB962C8B-B14F-4D97-AF65-F5344CB8AC3E}">
        <p14:creationId xmlns:p14="http://schemas.microsoft.com/office/powerpoint/2010/main" val="617811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usn.ncr.bumedfchva.mbx.usn-hpsp-adt-reimburse@health.mi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9F92D-0957-44CF-A506-970B3BEB7F44}"/>
              </a:ext>
            </a:extLst>
          </p:cNvPr>
          <p:cNvSpPr>
            <a:spLocks noGrp="1"/>
          </p:cNvSpPr>
          <p:nvPr>
            <p:ph type="ctrTitle"/>
          </p:nvPr>
        </p:nvSpPr>
        <p:spPr/>
        <p:txBody>
          <a:bodyPr>
            <a:normAutofit fontScale="90000"/>
          </a:bodyPr>
          <a:lstStyle/>
          <a:p>
            <a:pPr eaLnBrk="1" fontAlgn="auto" hangingPunct="1">
              <a:spcAft>
                <a:spcPts val="0"/>
              </a:spcAft>
              <a:defRPr/>
            </a:pPr>
            <a:br>
              <a:rPr lang="en-US" b="1" dirty="0"/>
            </a:br>
            <a:br>
              <a:rPr lang="en-US" b="1" dirty="0"/>
            </a:br>
            <a:r>
              <a:rPr lang="en-US" sz="4400" b="1" dirty="0"/>
              <a:t>GUIDE TO COMPLETING </a:t>
            </a:r>
            <a:br>
              <a:rPr lang="en-US" sz="4400" b="1" dirty="0"/>
            </a:br>
            <a:r>
              <a:rPr lang="en-US" sz="4400" b="1" dirty="0"/>
              <a:t>THE TRAVEL CLAIM</a:t>
            </a:r>
            <a:br>
              <a:rPr lang="en-US" sz="4400" b="1" dirty="0"/>
            </a:br>
            <a:r>
              <a:rPr lang="en-US" sz="4400" b="1" dirty="0"/>
              <a:t>DD FORM 1351-2 </a:t>
            </a:r>
            <a:br>
              <a:rPr lang="en-US" sz="4400" b="1" dirty="0"/>
            </a:br>
            <a:endParaRPr lang="en-US" sz="4400" dirty="0"/>
          </a:p>
        </p:txBody>
      </p:sp>
      <p:sp>
        <p:nvSpPr>
          <p:cNvPr id="3" name="Subtitle 2">
            <a:extLst>
              <a:ext uri="{FF2B5EF4-FFF2-40B4-BE49-F238E27FC236}">
                <a16:creationId xmlns:a16="http://schemas.microsoft.com/office/drawing/2014/main" id="{347C8516-9BB1-4B60-A502-9C3A45B7014C}"/>
              </a:ext>
            </a:extLst>
          </p:cNvPr>
          <p:cNvSpPr>
            <a:spLocks noGrp="1"/>
          </p:cNvSpPr>
          <p:nvPr>
            <p:ph type="subTitle" idx="1"/>
          </p:nvPr>
        </p:nvSpPr>
        <p:spPr>
          <a:xfrm>
            <a:off x="1524000" y="3509963"/>
            <a:ext cx="9144000" cy="1533525"/>
          </a:xfrm>
        </p:spPr>
        <p:txBody>
          <a:bodyPr>
            <a:normAutofit/>
          </a:bodyPr>
          <a:lstStyle/>
          <a:p>
            <a:br>
              <a:rPr lang="en-US" sz="3600" b="1" dirty="0"/>
            </a:br>
            <a:r>
              <a:rPr lang="en-US" sz="2800" b="1" dirty="0"/>
              <a:t>Updated January 2023</a:t>
            </a:r>
            <a:br>
              <a:rPr lang="en-US" sz="3600" b="1" dirty="0"/>
            </a:br>
            <a:endParaRPr lang="en-US" sz="3600" dirty="0"/>
          </a:p>
        </p:txBody>
      </p:sp>
      <p:pic>
        <p:nvPicPr>
          <p:cNvPr id="4" name="Picture 6" descr="http://www.marines.mil/unit/hqmc/hmx-1/PublishingImages/BUMED_LOGO.gif">
            <a:extLst>
              <a:ext uri="{FF2B5EF4-FFF2-40B4-BE49-F238E27FC236}">
                <a16:creationId xmlns:a16="http://schemas.microsoft.com/office/drawing/2014/main" id="{977975CE-A60B-49C3-AF10-023CD1F6AB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078" y="436563"/>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94C895BD-4EF0-4A2B-B5E9-4440C3158EF2}"/>
              </a:ext>
            </a:extLst>
          </p:cNvPr>
          <p:cNvPicPr>
            <a:picLocks noChangeAspect="1"/>
          </p:cNvPicPr>
          <p:nvPr/>
        </p:nvPicPr>
        <p:blipFill>
          <a:blip r:embed="rId3"/>
          <a:stretch>
            <a:fillRect/>
          </a:stretch>
        </p:blipFill>
        <p:spPr>
          <a:xfrm>
            <a:off x="7383852" y="4821090"/>
            <a:ext cx="4486275" cy="1533525"/>
          </a:xfrm>
          <a:prstGeom prst="rect">
            <a:avLst/>
          </a:prstGeom>
        </p:spPr>
      </p:pic>
    </p:spTree>
    <p:extLst>
      <p:ext uri="{BB962C8B-B14F-4D97-AF65-F5344CB8AC3E}">
        <p14:creationId xmlns:p14="http://schemas.microsoft.com/office/powerpoint/2010/main" val="2022987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92D96-8F09-405C-9722-310A3B799108}"/>
              </a:ext>
            </a:extLst>
          </p:cNvPr>
          <p:cNvSpPr>
            <a:spLocks noGrp="1"/>
          </p:cNvSpPr>
          <p:nvPr>
            <p:ph type="title"/>
          </p:nvPr>
        </p:nvSpPr>
        <p:spPr>
          <a:xfrm>
            <a:off x="1219200" y="365125"/>
            <a:ext cx="10134600" cy="1325563"/>
          </a:xfrm>
        </p:spPr>
        <p:txBody>
          <a:bodyPr rtlCol="0">
            <a:normAutofit/>
          </a:bodyPr>
          <a:lstStyle/>
          <a:p>
            <a:pPr>
              <a:defRPr/>
            </a:pPr>
            <a:r>
              <a:rPr lang="en-US" sz="3200" dirty="0">
                <a:solidFill>
                  <a:schemeClr val="tx2">
                    <a:satMod val="130000"/>
                  </a:schemeClr>
                </a:solidFill>
              </a:rPr>
              <a:t>                        COMPLETING THE TRAVEL CLAIM:</a:t>
            </a:r>
            <a:br>
              <a:rPr lang="en-US" sz="3200" dirty="0">
                <a:solidFill>
                  <a:schemeClr val="tx2">
                    <a:satMod val="130000"/>
                  </a:schemeClr>
                </a:solidFill>
              </a:rPr>
            </a:br>
            <a:r>
              <a:rPr lang="en-US" sz="3200" dirty="0">
                <a:solidFill>
                  <a:schemeClr val="tx2">
                    <a:satMod val="130000"/>
                  </a:schemeClr>
                </a:solidFill>
              </a:rPr>
              <a:t>                             Traveling by  Commercial Air</a:t>
            </a:r>
          </a:p>
        </p:txBody>
      </p:sp>
      <p:pic>
        <p:nvPicPr>
          <p:cNvPr id="16397" name="Picture 6" descr="http://www.marines.mil/unit/hqmc/hmx-1/PublishingImages/BUMED_LOGO.gif">
            <a:extLst>
              <a:ext uri="{FF2B5EF4-FFF2-40B4-BE49-F238E27FC236}">
                <a16:creationId xmlns:a16="http://schemas.microsoft.com/office/drawing/2014/main" id="{A579BD4C-6762-424E-9015-8E3D08D624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557" y="27443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28EC9A6E-4139-4DD8-9426-7817894B0DEA}"/>
              </a:ext>
            </a:extLst>
          </p:cNvPr>
          <p:cNvPicPr>
            <a:picLocks noChangeAspect="1"/>
          </p:cNvPicPr>
          <p:nvPr/>
        </p:nvPicPr>
        <p:blipFill>
          <a:blip r:embed="rId4"/>
          <a:stretch>
            <a:fillRect/>
          </a:stretch>
        </p:blipFill>
        <p:spPr>
          <a:xfrm>
            <a:off x="1219200" y="1781383"/>
            <a:ext cx="6715539" cy="3628818"/>
          </a:xfrm>
          <a:prstGeom prst="rect">
            <a:avLst/>
          </a:prstGeom>
        </p:spPr>
      </p:pic>
      <p:sp>
        <p:nvSpPr>
          <p:cNvPr id="7" name="Rectangle 6">
            <a:extLst>
              <a:ext uri="{FF2B5EF4-FFF2-40B4-BE49-F238E27FC236}">
                <a16:creationId xmlns:a16="http://schemas.microsoft.com/office/drawing/2014/main" id="{053FDBB3-DCA1-4B8C-A298-856AC0ECBA83}"/>
              </a:ext>
            </a:extLst>
          </p:cNvPr>
          <p:cNvSpPr/>
          <p:nvPr/>
        </p:nvSpPr>
        <p:spPr>
          <a:xfrm>
            <a:off x="7115176" y="1690688"/>
            <a:ext cx="3324224" cy="4819650"/>
          </a:xfrm>
          <a:prstGeom prst="rect">
            <a:avLst/>
          </a:prstGeom>
          <a:ln>
            <a:solidFill>
              <a:schemeClr val="tx1"/>
            </a:solidFill>
          </a:ln>
        </p:spPr>
        <p:style>
          <a:lnRef idx="1">
            <a:schemeClr val="dk1"/>
          </a:lnRef>
          <a:fillRef idx="2">
            <a:schemeClr val="dk1"/>
          </a:fillRef>
          <a:effectRef idx="1">
            <a:schemeClr val="dk1"/>
          </a:effectRef>
          <a:fontRef idx="minor">
            <a:schemeClr val="dk1"/>
          </a:fontRef>
        </p:style>
        <p:txBody>
          <a:bodyPr anchor="ctr"/>
          <a:lstStyle/>
          <a:p>
            <a:pPr>
              <a:buFont typeface="Wingdings" pitchFamily="2" charset="2"/>
              <a:buChar char="Ø"/>
              <a:defRPr/>
            </a:pPr>
            <a:r>
              <a:rPr lang="en-US" dirty="0"/>
              <a:t>Block 15 Column B</a:t>
            </a:r>
          </a:p>
          <a:p>
            <a:pPr>
              <a:defRPr/>
            </a:pPr>
            <a:endParaRPr lang="en-US" u="sng" dirty="0"/>
          </a:p>
          <a:p>
            <a:pPr>
              <a:defRPr/>
            </a:pPr>
            <a:r>
              <a:rPr lang="en-US" u="sng" dirty="0"/>
              <a:t>Traveling By Commercial Air: </a:t>
            </a:r>
          </a:p>
          <a:p>
            <a:pPr>
              <a:defRPr/>
            </a:pPr>
            <a:r>
              <a:rPr lang="en-US" b="1" u="sng" dirty="0"/>
              <a:t>Departing/Returning Home</a:t>
            </a:r>
          </a:p>
          <a:p>
            <a:pPr>
              <a:defRPr/>
            </a:pPr>
            <a:endParaRPr lang="en-US" dirty="0"/>
          </a:p>
          <a:p>
            <a:pPr lvl="1">
              <a:buFont typeface="Arial" pitchFamily="34" charset="0"/>
              <a:buChar char="•"/>
              <a:defRPr/>
            </a:pPr>
            <a:r>
              <a:rPr lang="en-US" dirty="0"/>
              <a:t>List the city and state that was departed from home address-Use TP for Transportation Provided</a:t>
            </a:r>
          </a:p>
          <a:p>
            <a:pPr lvl="1">
              <a:buFont typeface="Arial" pitchFamily="34" charset="0"/>
              <a:buChar char="•"/>
              <a:defRPr/>
            </a:pPr>
            <a:r>
              <a:rPr lang="en-US" dirty="0"/>
              <a:t>List the training location name, city and state-List TD as reason for stop</a:t>
            </a:r>
          </a:p>
          <a:p>
            <a:pPr lvl="1">
              <a:buFont typeface="Arial" pitchFamily="34" charset="0"/>
              <a:buChar char="•"/>
              <a:defRPr/>
            </a:pPr>
            <a:r>
              <a:rPr lang="en-US" dirty="0"/>
              <a:t>List the city and state You will arrive back to home address-List MC for mission complete as reason for stop</a:t>
            </a:r>
          </a:p>
        </p:txBody>
      </p:sp>
      <p:cxnSp>
        <p:nvCxnSpPr>
          <p:cNvPr id="18" name="Straight Arrow Connector 17">
            <a:extLst>
              <a:ext uri="{FF2B5EF4-FFF2-40B4-BE49-F238E27FC236}">
                <a16:creationId xmlns:a16="http://schemas.microsoft.com/office/drawing/2014/main" id="{0699D57E-F802-4B26-9D21-EDFD6A84A5EF}"/>
              </a:ext>
            </a:extLst>
          </p:cNvPr>
          <p:cNvCxnSpPr>
            <a:cxnSpLocks/>
          </p:cNvCxnSpPr>
          <p:nvPr/>
        </p:nvCxnSpPr>
        <p:spPr>
          <a:xfrm flipH="1" flipV="1">
            <a:off x="4285218" y="3958259"/>
            <a:ext cx="3414195" cy="1324253"/>
          </a:xfrm>
          <a:prstGeom prst="straightConnector1">
            <a:avLst/>
          </a:prstGeom>
          <a:ln w="25400" cmpd="sng">
            <a:headEnd type="triangle"/>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1AF6B47-0D96-4C4C-96F3-07608E8B03A4}"/>
              </a:ext>
            </a:extLst>
          </p:cNvPr>
          <p:cNvCxnSpPr>
            <a:cxnSpLocks/>
          </p:cNvCxnSpPr>
          <p:nvPr/>
        </p:nvCxnSpPr>
        <p:spPr>
          <a:xfrm flipH="1" flipV="1">
            <a:off x="4576969" y="3383376"/>
            <a:ext cx="3048879" cy="1135615"/>
          </a:xfrm>
          <a:prstGeom prst="straightConnector1">
            <a:avLst/>
          </a:prstGeom>
          <a:ln w="25400" cmpd="sng">
            <a:headEnd type="triangle"/>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B7756CBB-293A-4189-9B9E-C6042F3E490A}"/>
              </a:ext>
            </a:extLst>
          </p:cNvPr>
          <p:cNvCxnSpPr>
            <a:cxnSpLocks/>
          </p:cNvCxnSpPr>
          <p:nvPr/>
        </p:nvCxnSpPr>
        <p:spPr>
          <a:xfrm flipH="1" flipV="1">
            <a:off x="4080317" y="2728462"/>
            <a:ext cx="3513179" cy="700538"/>
          </a:xfrm>
          <a:prstGeom prst="straightConnector1">
            <a:avLst/>
          </a:prstGeom>
          <a:ln w="25400" cmpd="sng">
            <a:headEnd type="triangle"/>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92D96-8F09-405C-9722-310A3B799108}"/>
              </a:ext>
            </a:extLst>
          </p:cNvPr>
          <p:cNvSpPr>
            <a:spLocks noGrp="1"/>
          </p:cNvSpPr>
          <p:nvPr>
            <p:ph type="title"/>
          </p:nvPr>
        </p:nvSpPr>
        <p:spPr>
          <a:xfrm>
            <a:off x="1219200" y="365125"/>
            <a:ext cx="10134600" cy="1325563"/>
          </a:xfrm>
        </p:spPr>
        <p:txBody>
          <a:bodyPr rtlCol="0">
            <a:normAutofit/>
          </a:bodyPr>
          <a:lstStyle/>
          <a:p>
            <a:pPr>
              <a:defRPr/>
            </a:pPr>
            <a:r>
              <a:rPr lang="en-US" sz="3200" dirty="0">
                <a:solidFill>
                  <a:schemeClr val="tx2">
                    <a:satMod val="130000"/>
                  </a:schemeClr>
                </a:solidFill>
              </a:rPr>
              <a:t>                        COMPLETING THE TRAVEL CLAIM:</a:t>
            </a:r>
            <a:br>
              <a:rPr lang="en-US" sz="3200" dirty="0">
                <a:solidFill>
                  <a:schemeClr val="tx2">
                    <a:satMod val="130000"/>
                  </a:schemeClr>
                </a:solidFill>
              </a:rPr>
            </a:br>
            <a:r>
              <a:rPr lang="en-US" sz="3200" dirty="0">
                <a:solidFill>
                  <a:schemeClr val="tx2">
                    <a:satMod val="130000"/>
                  </a:schemeClr>
                </a:solidFill>
              </a:rPr>
              <a:t>                         Traveling by  Privately Owned Car/Vehicle</a:t>
            </a:r>
          </a:p>
        </p:txBody>
      </p:sp>
      <p:pic>
        <p:nvPicPr>
          <p:cNvPr id="16397" name="Picture 6" descr="http://www.marines.mil/unit/hqmc/hmx-1/PublishingImages/BUMED_LOGO.gif">
            <a:extLst>
              <a:ext uri="{FF2B5EF4-FFF2-40B4-BE49-F238E27FC236}">
                <a16:creationId xmlns:a16="http://schemas.microsoft.com/office/drawing/2014/main" id="{A579BD4C-6762-424E-9015-8E3D08D624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557" y="27443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053FDBB3-DCA1-4B8C-A298-856AC0ECBA83}"/>
              </a:ext>
            </a:extLst>
          </p:cNvPr>
          <p:cNvSpPr/>
          <p:nvPr/>
        </p:nvSpPr>
        <p:spPr>
          <a:xfrm>
            <a:off x="8090453" y="1690688"/>
            <a:ext cx="3322982" cy="4431816"/>
          </a:xfrm>
          <a:prstGeom prst="rect">
            <a:avLst/>
          </a:prstGeom>
          <a:ln>
            <a:solidFill>
              <a:schemeClr val="tx1"/>
            </a:solidFill>
          </a:ln>
        </p:spPr>
        <p:style>
          <a:lnRef idx="1">
            <a:schemeClr val="dk1"/>
          </a:lnRef>
          <a:fillRef idx="2">
            <a:schemeClr val="dk1"/>
          </a:fillRef>
          <a:effectRef idx="1">
            <a:schemeClr val="dk1"/>
          </a:effectRef>
          <a:fontRef idx="minor">
            <a:schemeClr val="dk1"/>
          </a:fontRef>
        </p:style>
        <p:txBody>
          <a:bodyPr anchor="ctr"/>
          <a:lstStyle/>
          <a:p>
            <a:pPr>
              <a:buFont typeface="Wingdings" pitchFamily="2" charset="2"/>
              <a:buChar char="Ø"/>
              <a:defRPr/>
            </a:pPr>
            <a:r>
              <a:rPr lang="en-US" dirty="0"/>
              <a:t>Block 15 Column B</a:t>
            </a:r>
          </a:p>
          <a:p>
            <a:pPr>
              <a:defRPr/>
            </a:pPr>
            <a:endParaRPr lang="en-US" u="sng" dirty="0"/>
          </a:p>
          <a:p>
            <a:pPr>
              <a:defRPr/>
            </a:pPr>
            <a:r>
              <a:rPr lang="en-US" sz="1600" u="sng" dirty="0"/>
              <a:t>Travel with Personal Vehicle: </a:t>
            </a:r>
          </a:p>
          <a:p>
            <a:pPr>
              <a:defRPr/>
            </a:pPr>
            <a:r>
              <a:rPr lang="en-US" sz="1600" b="1" u="sng" dirty="0"/>
              <a:t>Departing/Returning Home</a:t>
            </a:r>
          </a:p>
          <a:p>
            <a:pPr lvl="1">
              <a:buFont typeface="Arial" pitchFamily="34" charset="0"/>
              <a:buChar char="•"/>
              <a:defRPr/>
            </a:pPr>
            <a:r>
              <a:rPr lang="en-US" sz="1600" dirty="0"/>
              <a:t>List total miles to/from training</a:t>
            </a:r>
          </a:p>
          <a:p>
            <a:pPr lvl="1">
              <a:buFont typeface="Arial" pitchFamily="34" charset="0"/>
              <a:buChar char="•"/>
              <a:defRPr/>
            </a:pPr>
            <a:r>
              <a:rPr lang="en-US" sz="1600" dirty="0"/>
              <a:t>List the city and state that was departed from home address-Use PA for personal vehicle.</a:t>
            </a:r>
          </a:p>
          <a:p>
            <a:pPr lvl="1">
              <a:buFont typeface="Arial" pitchFamily="34" charset="0"/>
              <a:buChar char="•"/>
              <a:defRPr/>
            </a:pPr>
            <a:r>
              <a:rPr lang="en-US" sz="1600" dirty="0"/>
              <a:t>List the training location name, city and state-List TD as reason for stop</a:t>
            </a:r>
          </a:p>
          <a:p>
            <a:pPr lvl="1">
              <a:buFont typeface="Arial" pitchFamily="34" charset="0"/>
              <a:buChar char="•"/>
              <a:defRPr/>
            </a:pPr>
            <a:r>
              <a:rPr lang="en-US" sz="1600" dirty="0"/>
              <a:t>List the city and state You will arrive back to home address-List MC for mission complete as reason for stop</a:t>
            </a:r>
          </a:p>
          <a:p>
            <a:pPr lvl="1">
              <a:buFont typeface="Arial" pitchFamily="34" charset="0"/>
              <a:buChar char="•"/>
              <a:defRPr/>
            </a:pPr>
            <a:r>
              <a:rPr lang="en-US" sz="1600" dirty="0"/>
              <a:t>Check block 16</a:t>
            </a:r>
          </a:p>
        </p:txBody>
      </p:sp>
      <p:pic>
        <p:nvPicPr>
          <p:cNvPr id="5" name="Picture 4">
            <a:extLst>
              <a:ext uri="{FF2B5EF4-FFF2-40B4-BE49-F238E27FC236}">
                <a16:creationId xmlns:a16="http://schemas.microsoft.com/office/drawing/2014/main" id="{25B01E9F-80BE-47FF-B228-5B84AB011D1E}"/>
              </a:ext>
            </a:extLst>
          </p:cNvPr>
          <p:cNvPicPr>
            <a:picLocks noChangeAspect="1"/>
          </p:cNvPicPr>
          <p:nvPr/>
        </p:nvPicPr>
        <p:blipFill>
          <a:blip r:embed="rId4"/>
          <a:stretch>
            <a:fillRect/>
          </a:stretch>
        </p:blipFill>
        <p:spPr>
          <a:xfrm>
            <a:off x="1563757" y="1781382"/>
            <a:ext cx="6467060" cy="4129087"/>
          </a:xfrm>
          <a:prstGeom prst="rect">
            <a:avLst/>
          </a:prstGeom>
        </p:spPr>
      </p:pic>
      <p:cxnSp>
        <p:nvCxnSpPr>
          <p:cNvPr id="14" name="Straight Arrow Connector 13">
            <a:extLst>
              <a:ext uri="{FF2B5EF4-FFF2-40B4-BE49-F238E27FC236}">
                <a16:creationId xmlns:a16="http://schemas.microsoft.com/office/drawing/2014/main" id="{71AF6B47-0D96-4C4C-96F3-07608E8B03A4}"/>
              </a:ext>
            </a:extLst>
          </p:cNvPr>
          <p:cNvCxnSpPr>
            <a:cxnSpLocks/>
          </p:cNvCxnSpPr>
          <p:nvPr/>
        </p:nvCxnSpPr>
        <p:spPr>
          <a:xfrm flipH="1" flipV="1">
            <a:off x="4650534" y="2822644"/>
            <a:ext cx="3950127" cy="1362488"/>
          </a:xfrm>
          <a:prstGeom prst="straightConnector1">
            <a:avLst/>
          </a:prstGeom>
          <a:ln w="25400" cmpd="sng">
            <a:headEnd type="triangle"/>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B7756CBB-293A-4189-9B9E-C6042F3E490A}"/>
              </a:ext>
            </a:extLst>
          </p:cNvPr>
          <p:cNvCxnSpPr>
            <a:cxnSpLocks/>
          </p:cNvCxnSpPr>
          <p:nvPr/>
        </p:nvCxnSpPr>
        <p:spPr>
          <a:xfrm flipH="1" flipV="1">
            <a:off x="4517638" y="2405150"/>
            <a:ext cx="4083023" cy="978226"/>
          </a:xfrm>
          <a:prstGeom prst="straightConnector1">
            <a:avLst/>
          </a:prstGeom>
          <a:ln w="25400" cmpd="sng">
            <a:headEnd type="triangle"/>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0699D57E-F802-4B26-9D21-EDFD6A84A5EF}"/>
              </a:ext>
            </a:extLst>
          </p:cNvPr>
          <p:cNvCxnSpPr>
            <a:cxnSpLocks/>
          </p:cNvCxnSpPr>
          <p:nvPr/>
        </p:nvCxnSpPr>
        <p:spPr>
          <a:xfrm flipH="1" flipV="1">
            <a:off x="4289408" y="3278373"/>
            <a:ext cx="4191983" cy="1598427"/>
          </a:xfrm>
          <a:prstGeom prst="straightConnector1">
            <a:avLst/>
          </a:prstGeom>
          <a:ln w="25400" cmpd="sng">
            <a:headEnd type="triangle"/>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4073E99-FBB2-4C2A-955A-FA75A62A5725}"/>
              </a:ext>
            </a:extLst>
          </p:cNvPr>
          <p:cNvCxnSpPr>
            <a:cxnSpLocks/>
          </p:cNvCxnSpPr>
          <p:nvPr/>
        </p:nvCxnSpPr>
        <p:spPr>
          <a:xfrm flipH="1" flipV="1">
            <a:off x="3246783" y="5510695"/>
            <a:ext cx="5234608" cy="239328"/>
          </a:xfrm>
          <a:prstGeom prst="straightConnector1">
            <a:avLst/>
          </a:prstGeom>
          <a:ln w="25400" cmpd="sng">
            <a:headEnd type="triangle"/>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B1ECD73D-0C81-19AA-CC1C-45ED5A68C5AA}"/>
              </a:ext>
            </a:extLst>
          </p:cNvPr>
          <p:cNvCxnSpPr>
            <a:cxnSpLocks/>
          </p:cNvCxnSpPr>
          <p:nvPr/>
        </p:nvCxnSpPr>
        <p:spPr>
          <a:xfrm flipH="1" flipV="1">
            <a:off x="7833696" y="2774419"/>
            <a:ext cx="826601" cy="271600"/>
          </a:xfrm>
          <a:prstGeom prst="straightConnector1">
            <a:avLst/>
          </a:prstGeom>
          <a:ln w="25400" cmpd="sng">
            <a:headEnd type="triangl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2482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E9159-DEDF-4E86-B50B-367BA8834A7A}"/>
              </a:ext>
            </a:extLst>
          </p:cNvPr>
          <p:cNvSpPr>
            <a:spLocks noGrp="1"/>
          </p:cNvSpPr>
          <p:nvPr>
            <p:ph type="title"/>
          </p:nvPr>
        </p:nvSpPr>
        <p:spPr>
          <a:xfrm>
            <a:off x="2130425" y="93663"/>
            <a:ext cx="8229600" cy="1143000"/>
          </a:xfrm>
        </p:spPr>
        <p:txBody>
          <a:bodyPr rtlCol="0">
            <a:normAutofit/>
          </a:bodyPr>
          <a:lstStyle/>
          <a:p>
            <a:pPr>
              <a:defRPr/>
            </a:pPr>
            <a:r>
              <a:rPr lang="en-US" sz="3200" dirty="0">
                <a:solidFill>
                  <a:schemeClr val="tx2">
                    <a:satMod val="130000"/>
                  </a:schemeClr>
                </a:solidFill>
              </a:rPr>
              <a:t>      COMPLETING THE TRAVEL CLAIM BLOCK 18</a:t>
            </a:r>
          </a:p>
        </p:txBody>
      </p:sp>
      <p:pic>
        <p:nvPicPr>
          <p:cNvPr id="30726" name="Picture 6" descr="http://www.marines.mil/unit/hqmc/hmx-1/PublishingImages/BUMED_LOGO.gif">
            <a:extLst>
              <a:ext uri="{FF2B5EF4-FFF2-40B4-BE49-F238E27FC236}">
                <a16:creationId xmlns:a16="http://schemas.microsoft.com/office/drawing/2014/main" id="{D2DE56C7-0332-4207-9F08-266744DDB3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818" y="304799"/>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621AB865-9409-E30B-75EB-D3E160D65A24}"/>
              </a:ext>
            </a:extLst>
          </p:cNvPr>
          <p:cNvPicPr>
            <a:picLocks noChangeAspect="1"/>
          </p:cNvPicPr>
          <p:nvPr/>
        </p:nvPicPr>
        <p:blipFill>
          <a:blip r:embed="rId4"/>
          <a:stretch>
            <a:fillRect/>
          </a:stretch>
        </p:blipFill>
        <p:spPr>
          <a:xfrm>
            <a:off x="2552368" y="1023200"/>
            <a:ext cx="7916380" cy="2746942"/>
          </a:xfrm>
          <a:prstGeom prst="rect">
            <a:avLst/>
          </a:prstGeom>
        </p:spPr>
      </p:pic>
      <p:sp>
        <p:nvSpPr>
          <p:cNvPr id="5" name="Rectangle 4">
            <a:extLst>
              <a:ext uri="{FF2B5EF4-FFF2-40B4-BE49-F238E27FC236}">
                <a16:creationId xmlns:a16="http://schemas.microsoft.com/office/drawing/2014/main" id="{340BA36C-E2AA-4165-9F2C-8A2DDF7C2970}"/>
              </a:ext>
            </a:extLst>
          </p:cNvPr>
          <p:cNvSpPr/>
          <p:nvPr/>
        </p:nvSpPr>
        <p:spPr>
          <a:xfrm>
            <a:off x="3223866" y="3985072"/>
            <a:ext cx="7086600" cy="2578065"/>
          </a:xfrm>
          <a:prstGeom prst="rect">
            <a:avLst/>
          </a:prstGeom>
          <a:ln>
            <a:solidFill>
              <a:schemeClr val="tx1"/>
            </a:solidFill>
          </a:ln>
        </p:spPr>
        <p:style>
          <a:lnRef idx="1">
            <a:schemeClr val="dk1"/>
          </a:lnRef>
          <a:fillRef idx="2">
            <a:schemeClr val="dk1"/>
          </a:fillRef>
          <a:effectRef idx="1">
            <a:schemeClr val="dk1"/>
          </a:effectRef>
          <a:fontRef idx="minor">
            <a:schemeClr val="dk1"/>
          </a:fontRef>
        </p:style>
        <p:txBody>
          <a:bodyPr anchor="ctr"/>
          <a:lstStyle/>
          <a:p>
            <a:pPr>
              <a:buFont typeface="Wingdings" pitchFamily="2" charset="2"/>
              <a:buChar char="Ø"/>
              <a:defRPr/>
            </a:pPr>
            <a:r>
              <a:rPr lang="en-US" dirty="0"/>
              <a:t>Block 18: List expenses you want to be reimbursed for.  </a:t>
            </a:r>
          </a:p>
          <a:p>
            <a:pPr>
              <a:defRPr/>
            </a:pPr>
            <a:r>
              <a:rPr lang="en-US" dirty="0"/>
              <a:t>	***Leave blank if not applicable to you***</a:t>
            </a:r>
          </a:p>
          <a:p>
            <a:pPr lvl="1">
              <a:buFont typeface="Arial" pitchFamily="34" charset="0"/>
              <a:buChar char="•"/>
              <a:defRPr/>
            </a:pPr>
            <a:r>
              <a:rPr lang="en-US" dirty="0"/>
              <a:t>You must have a receipt for any expense over $75.00.</a:t>
            </a:r>
          </a:p>
          <a:p>
            <a:pPr lvl="1">
              <a:buFont typeface="Arial" pitchFamily="34" charset="0"/>
              <a:buChar char="•"/>
              <a:defRPr/>
            </a:pPr>
            <a:r>
              <a:rPr lang="en-US" dirty="0"/>
              <a:t>Bank statement or credit card statements are not receipts</a:t>
            </a:r>
          </a:p>
          <a:p>
            <a:pPr lvl="1">
              <a:buFont typeface="Arial" pitchFamily="34" charset="0"/>
              <a:buChar char="•"/>
              <a:defRPr/>
            </a:pPr>
            <a:r>
              <a:rPr lang="en-US" dirty="0"/>
              <a:t>Include all gas receipts directly related to travel to and from your     lodging and medical facility (if you were authorized a rental car).</a:t>
            </a:r>
          </a:p>
          <a:p>
            <a:pPr lvl="1">
              <a:buFont typeface="Arial" pitchFamily="34" charset="0"/>
              <a:buChar char="•"/>
              <a:defRPr/>
            </a:pPr>
            <a:r>
              <a:rPr lang="en-US" dirty="0"/>
              <a:t>Attach a copy of all taxi receipts, zero balance lodging receipt, rental car receipt, gas receipts, toll receipt, parking receipt if not on lodging receipt.</a:t>
            </a:r>
          </a:p>
        </p:txBody>
      </p:sp>
      <p:cxnSp>
        <p:nvCxnSpPr>
          <p:cNvPr id="11" name="Straight Arrow Connector 10">
            <a:extLst>
              <a:ext uri="{FF2B5EF4-FFF2-40B4-BE49-F238E27FC236}">
                <a16:creationId xmlns:a16="http://schemas.microsoft.com/office/drawing/2014/main" id="{5B5F0CF4-7A73-4A45-A453-3219F0F5CB7F}"/>
              </a:ext>
            </a:extLst>
          </p:cNvPr>
          <p:cNvCxnSpPr>
            <a:cxnSpLocks/>
          </p:cNvCxnSpPr>
          <p:nvPr/>
        </p:nvCxnSpPr>
        <p:spPr>
          <a:xfrm flipH="1" flipV="1">
            <a:off x="3868616" y="2675282"/>
            <a:ext cx="715617" cy="150743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06367-2FFD-4CED-A494-BDB46010E512}"/>
              </a:ext>
            </a:extLst>
          </p:cNvPr>
          <p:cNvSpPr>
            <a:spLocks noGrp="1"/>
          </p:cNvSpPr>
          <p:nvPr>
            <p:ph type="title"/>
          </p:nvPr>
        </p:nvSpPr>
        <p:spPr>
          <a:xfrm>
            <a:off x="2182882" y="198437"/>
            <a:ext cx="8229600" cy="1219199"/>
          </a:xfrm>
        </p:spPr>
        <p:txBody>
          <a:bodyPr rtlCol="0">
            <a:normAutofit/>
          </a:bodyPr>
          <a:lstStyle/>
          <a:p>
            <a:pPr>
              <a:defRPr/>
            </a:pPr>
            <a:r>
              <a:rPr lang="en-US" sz="3200" dirty="0">
                <a:solidFill>
                  <a:schemeClr val="tx2">
                    <a:satMod val="130000"/>
                  </a:schemeClr>
                </a:solidFill>
              </a:rPr>
              <a:t>       COMPLETING THE TRAVEL CLAIM BLOCK 20</a:t>
            </a:r>
          </a:p>
        </p:txBody>
      </p:sp>
      <p:sp>
        <p:nvSpPr>
          <p:cNvPr id="5" name="Rectangle 4">
            <a:extLst>
              <a:ext uri="{FF2B5EF4-FFF2-40B4-BE49-F238E27FC236}">
                <a16:creationId xmlns:a16="http://schemas.microsoft.com/office/drawing/2014/main" id="{468ED9E0-0930-4CD0-B16A-6D94FD89F7EA}"/>
              </a:ext>
            </a:extLst>
          </p:cNvPr>
          <p:cNvSpPr/>
          <p:nvPr/>
        </p:nvSpPr>
        <p:spPr>
          <a:xfrm>
            <a:off x="4386470" y="4506877"/>
            <a:ext cx="5035825" cy="1866973"/>
          </a:xfrm>
          <a:prstGeom prst="rect">
            <a:avLst/>
          </a:prstGeom>
          <a:ln>
            <a:solidFill>
              <a:schemeClr val="tx1"/>
            </a:solidFill>
          </a:ln>
        </p:spPr>
        <p:style>
          <a:lnRef idx="1">
            <a:schemeClr val="dk1"/>
          </a:lnRef>
          <a:fillRef idx="2">
            <a:schemeClr val="dk1"/>
          </a:fillRef>
          <a:effectRef idx="1">
            <a:schemeClr val="dk1"/>
          </a:effectRef>
          <a:fontRef idx="minor">
            <a:schemeClr val="dk1"/>
          </a:fontRef>
        </p:style>
        <p:txBody>
          <a:bodyPr anchor="ctr"/>
          <a:lstStyle/>
          <a:p>
            <a:pPr>
              <a:buFont typeface="Wingdings" pitchFamily="2" charset="2"/>
              <a:buChar char="Ø"/>
              <a:defRPr/>
            </a:pPr>
            <a:r>
              <a:rPr lang="en-US" dirty="0"/>
              <a:t>Block 20: Sign and Date in block 20a. and block 20b.</a:t>
            </a:r>
          </a:p>
          <a:p>
            <a:pPr>
              <a:defRPr/>
            </a:pPr>
            <a:endParaRPr lang="en-US" dirty="0"/>
          </a:p>
          <a:p>
            <a:pPr>
              <a:buFont typeface="Wingdings" pitchFamily="2" charset="2"/>
              <a:buChar char="Ø"/>
              <a:defRPr/>
            </a:pPr>
            <a:r>
              <a:rPr lang="en-US" dirty="0"/>
              <a:t>CONGRATULATIONS, ALL DONE!</a:t>
            </a:r>
          </a:p>
        </p:txBody>
      </p:sp>
      <p:pic>
        <p:nvPicPr>
          <p:cNvPr id="32773" name="Picture 6" descr="http://www.marines.mil/unit/hqmc/hmx-1/PublishingImages/BUMED_LOGO.gif">
            <a:extLst>
              <a:ext uri="{FF2B5EF4-FFF2-40B4-BE49-F238E27FC236}">
                <a16:creationId xmlns:a16="http://schemas.microsoft.com/office/drawing/2014/main" id="{09EF4E9A-A9F1-4B89-93BF-C1DB0A3AC9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198437"/>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02B3FFCF-35FB-4D4E-9109-3BFC1A91DA52}"/>
              </a:ext>
            </a:extLst>
          </p:cNvPr>
          <p:cNvPicPr>
            <a:picLocks noChangeAspect="1"/>
          </p:cNvPicPr>
          <p:nvPr/>
        </p:nvPicPr>
        <p:blipFill>
          <a:blip r:embed="rId3"/>
          <a:stretch>
            <a:fillRect/>
          </a:stretch>
        </p:blipFill>
        <p:spPr>
          <a:xfrm>
            <a:off x="1012734" y="1417636"/>
            <a:ext cx="9124950" cy="306159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2C49E-9C6B-4543-A21A-281AC096F423}"/>
              </a:ext>
            </a:extLst>
          </p:cNvPr>
          <p:cNvSpPr>
            <a:spLocks noGrp="1"/>
          </p:cNvSpPr>
          <p:nvPr>
            <p:ph type="title"/>
          </p:nvPr>
        </p:nvSpPr>
        <p:spPr/>
        <p:txBody>
          <a:bodyPr rtlCol="0">
            <a:normAutofit/>
          </a:bodyPr>
          <a:lstStyle/>
          <a:p>
            <a:pPr>
              <a:defRPr/>
            </a:pPr>
            <a:r>
              <a:rPr lang="en-US" sz="3200" dirty="0">
                <a:solidFill>
                  <a:schemeClr val="tx2">
                    <a:satMod val="130000"/>
                  </a:schemeClr>
                </a:solidFill>
              </a:rPr>
              <a:t>                             TRAVEL CLAIM EMAIL ADDRESS </a:t>
            </a:r>
          </a:p>
        </p:txBody>
      </p:sp>
      <p:sp>
        <p:nvSpPr>
          <p:cNvPr id="3075" name="Content Placeholder 2">
            <a:extLst>
              <a:ext uri="{FF2B5EF4-FFF2-40B4-BE49-F238E27FC236}">
                <a16:creationId xmlns:a16="http://schemas.microsoft.com/office/drawing/2014/main" id="{FFD05066-A2D4-41CD-9784-84722CA62618}"/>
              </a:ext>
            </a:extLst>
          </p:cNvPr>
          <p:cNvSpPr>
            <a:spLocks noGrp="1"/>
          </p:cNvSpPr>
          <p:nvPr>
            <p:ph idx="1"/>
          </p:nvPr>
        </p:nvSpPr>
        <p:spPr/>
        <p:txBody>
          <a:bodyPr/>
          <a:lstStyle/>
          <a:p>
            <a:pPr lvl="1" eaLnBrk="1" hangingPunct="1">
              <a:buFont typeface="Arial" charset="0"/>
              <a:buChar char="–"/>
              <a:defRPr/>
            </a:pPr>
            <a:r>
              <a:rPr lang="en-US" altLang="en-US" b="1" dirty="0"/>
              <a:t>Travel claims must be submitted within 5 days after completion of travel</a:t>
            </a:r>
          </a:p>
          <a:p>
            <a:pPr marL="457200" lvl="1" indent="0" eaLnBrk="1" hangingPunct="1">
              <a:buNone/>
              <a:defRPr/>
            </a:pPr>
            <a:endParaRPr lang="en-US" altLang="en-US" b="1" dirty="0"/>
          </a:p>
          <a:p>
            <a:pPr lvl="1" eaLnBrk="1" hangingPunct="1">
              <a:buFont typeface="Arial" charset="0"/>
              <a:buChar char="–"/>
              <a:defRPr/>
            </a:pPr>
            <a:r>
              <a:rPr lang="en-US" altLang="en-US" b="1" dirty="0"/>
              <a:t>Failure to submit a travel claim could result in:</a:t>
            </a:r>
          </a:p>
          <a:p>
            <a:pPr lvl="2" eaLnBrk="1" hangingPunct="1">
              <a:buFont typeface="Arial" charset="0"/>
              <a:buChar char="•"/>
              <a:defRPr/>
            </a:pPr>
            <a:r>
              <a:rPr lang="en-US" altLang="en-US" b="1" dirty="0"/>
              <a:t>No future ADT orders</a:t>
            </a:r>
          </a:p>
          <a:p>
            <a:pPr marL="457200" lvl="1" indent="0">
              <a:buNone/>
              <a:defRPr/>
            </a:pPr>
            <a:r>
              <a:rPr lang="en-US" altLang="en-US" dirty="0"/>
              <a:t>---Email travel claim to: </a:t>
            </a:r>
            <a:r>
              <a:rPr lang="en-US" sz="1800" u="sng" dirty="0">
                <a:solidFill>
                  <a:srgbClr val="0000FF"/>
                </a:solidFill>
                <a:effectLst/>
                <a:latin typeface="Times New Roman" panose="02020603050405020304" pitchFamily="18" charset="0"/>
                <a:ea typeface="Calibri" panose="020F0502020204030204" pitchFamily="34" charset="0"/>
                <a:hlinkClick r:id="rId2"/>
              </a:rPr>
              <a:t>usn.ncr.bumedfchva.mbx.usn-hpsp-adt-reimburse@health.mil</a:t>
            </a:r>
            <a:endParaRPr lang="en-US" sz="1800" dirty="0">
              <a:effectLst/>
              <a:latin typeface="Times New Roman" panose="02020603050405020304" pitchFamily="18" charset="0"/>
              <a:ea typeface="Calibri" panose="020F0502020204030204" pitchFamily="34" charset="0"/>
            </a:endParaRPr>
          </a:p>
          <a:p>
            <a:pPr marL="457200" lvl="1" indent="0">
              <a:buNone/>
              <a:defRPr/>
            </a:pPr>
            <a:endParaRPr lang="en-US" altLang="en-US" dirty="0"/>
          </a:p>
        </p:txBody>
      </p:sp>
      <p:pic>
        <p:nvPicPr>
          <p:cNvPr id="5124" name="Picture 6" descr="http://www.marines.mil/unit/hqmc/hmx-1/PublishingImages/BUMED_LOGO.gif">
            <a:extLst>
              <a:ext uri="{FF2B5EF4-FFF2-40B4-BE49-F238E27FC236}">
                <a16:creationId xmlns:a16="http://schemas.microsoft.com/office/drawing/2014/main" id="{FF996645-E6DB-4671-AF4C-89F96D7D9C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111" y="322031"/>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77635-F62C-46A4-82D8-BB2D9850E04B}"/>
              </a:ext>
            </a:extLst>
          </p:cNvPr>
          <p:cNvSpPr>
            <a:spLocks noGrp="1"/>
          </p:cNvSpPr>
          <p:nvPr>
            <p:ph type="title"/>
          </p:nvPr>
        </p:nvSpPr>
        <p:spPr>
          <a:xfrm>
            <a:off x="838200" y="681037"/>
            <a:ext cx="10515600" cy="1144588"/>
          </a:xfrm>
        </p:spPr>
        <p:txBody>
          <a:bodyPr rtlCol="0">
            <a:normAutofit/>
          </a:bodyPr>
          <a:lstStyle/>
          <a:p>
            <a:pPr>
              <a:defRPr/>
            </a:pPr>
            <a:r>
              <a:rPr lang="en-US" sz="3200" dirty="0">
                <a:solidFill>
                  <a:schemeClr val="tx2">
                    <a:satMod val="130000"/>
                  </a:schemeClr>
                </a:solidFill>
              </a:rPr>
              <a:t>                         </a:t>
            </a:r>
            <a:r>
              <a:rPr lang="en-US" sz="3200" dirty="0">
                <a:solidFill>
                  <a:srgbClr val="FF0000"/>
                </a:solidFill>
              </a:rPr>
              <a:t>REQUIRED TRAVEL CLAIM </a:t>
            </a:r>
            <a:br>
              <a:rPr lang="en-US" sz="3200" dirty="0">
                <a:solidFill>
                  <a:srgbClr val="FF0000"/>
                </a:solidFill>
              </a:rPr>
            </a:br>
            <a:r>
              <a:rPr lang="en-US" sz="3200" dirty="0">
                <a:solidFill>
                  <a:srgbClr val="FF0000"/>
                </a:solidFill>
              </a:rPr>
              <a:t>                                  DOCUMENTS </a:t>
            </a:r>
          </a:p>
        </p:txBody>
      </p:sp>
      <p:sp>
        <p:nvSpPr>
          <p:cNvPr id="6147" name="Content Placeholder 2">
            <a:extLst>
              <a:ext uri="{FF2B5EF4-FFF2-40B4-BE49-F238E27FC236}">
                <a16:creationId xmlns:a16="http://schemas.microsoft.com/office/drawing/2014/main" id="{7290D771-5EB4-4E3F-AB77-D2BE50911BFE}"/>
              </a:ext>
            </a:extLst>
          </p:cNvPr>
          <p:cNvSpPr>
            <a:spLocks noGrp="1"/>
          </p:cNvSpPr>
          <p:nvPr>
            <p:ph idx="1"/>
          </p:nvPr>
        </p:nvSpPr>
        <p:spPr/>
        <p:txBody>
          <a:bodyPr>
            <a:normAutofit/>
          </a:bodyPr>
          <a:lstStyle/>
          <a:p>
            <a:pPr marL="457200" lvl="1" indent="0">
              <a:buNone/>
            </a:pPr>
            <a:r>
              <a:rPr lang="en-US" altLang="en-US" sz="2000" dirty="0"/>
              <a:t>1. Endorsed Travel Orders and all issued Modifications</a:t>
            </a:r>
          </a:p>
          <a:p>
            <a:pPr lvl="2" eaLnBrk="1" hangingPunct="1"/>
            <a:r>
              <a:rPr lang="en-US" altLang="en-US" dirty="0"/>
              <a:t>ORDERS MUST BE STAMPED AT THE TIME YOU CHECK INTO YOUR ANNUAL TRAINING ASSIGNMENT AND WHEN YOU CHECK OUT OF YOUR ANNUAL TRAINING ASSIGNMENT.  THIS IS CALLED “ENDORSEMENT.”  </a:t>
            </a:r>
          </a:p>
          <a:p>
            <a:pPr lvl="2" eaLnBrk="1" hangingPunct="1"/>
            <a:r>
              <a:rPr lang="en-US" altLang="en-US" b="1" dirty="0">
                <a:solidFill>
                  <a:srgbClr val="FF0000"/>
                </a:solidFill>
              </a:rPr>
              <a:t>NO ENDORSEMENT = NO REIMBURSEMENT.</a:t>
            </a:r>
          </a:p>
          <a:p>
            <a:pPr marL="457200" lvl="1" indent="0">
              <a:buNone/>
            </a:pPr>
            <a:r>
              <a:rPr lang="en-US" altLang="en-US" sz="2000" dirty="0"/>
              <a:t>2. No Messing Available Letter – provided by the GME Office </a:t>
            </a:r>
          </a:p>
          <a:p>
            <a:pPr lvl="2" eaLnBrk="1" hangingPunct="1"/>
            <a:r>
              <a:rPr lang="en-US" altLang="en-US" dirty="0"/>
              <a:t>If your orders actually say, “The use of mess adversely affects mission performance, per diem authorized at commercial rate,” you do not need to submit this letter.</a:t>
            </a:r>
          </a:p>
          <a:p>
            <a:pPr marL="457200" lvl="1" indent="0">
              <a:buNone/>
            </a:pPr>
            <a:r>
              <a:rPr lang="en-US" altLang="en-US" sz="2000" dirty="0"/>
              <a:t>3. Itemized Lodging Receipt – each day  of lodging must be itemized.  Provide your receipt showing zero balance as proof that lodging is paid in full.</a:t>
            </a:r>
          </a:p>
          <a:p>
            <a:pPr marL="457200" lvl="1" indent="0">
              <a:buNone/>
            </a:pPr>
            <a:endParaRPr lang="en-US" altLang="en-US" sz="2000" dirty="0"/>
          </a:p>
          <a:p>
            <a:pPr marL="457200" lvl="1" indent="0">
              <a:buNone/>
            </a:pPr>
            <a:r>
              <a:rPr lang="en-US" altLang="en-US" sz="2000" dirty="0"/>
              <a:t>4. Only use Military lodging on base(Navy Lodge, Navy Gateway, Inns of the Corps).  Book Early as these rooms fill up quickly.</a:t>
            </a:r>
          </a:p>
        </p:txBody>
      </p:sp>
      <p:pic>
        <p:nvPicPr>
          <p:cNvPr id="6148" name="Picture 6" descr="http://www.marines.mil/unit/hqmc/hmx-1/PublishingImages/BUMED_LOGO.gif">
            <a:extLst>
              <a:ext uri="{FF2B5EF4-FFF2-40B4-BE49-F238E27FC236}">
                <a16:creationId xmlns:a16="http://schemas.microsoft.com/office/drawing/2014/main" id="{0AF0BAC8-CEB4-4680-AAFB-46821A3B03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278664"/>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761E2-B433-4EE6-B4C4-3CF25C8E0408}"/>
              </a:ext>
            </a:extLst>
          </p:cNvPr>
          <p:cNvSpPr>
            <a:spLocks noGrp="1"/>
          </p:cNvSpPr>
          <p:nvPr>
            <p:ph type="title"/>
          </p:nvPr>
        </p:nvSpPr>
        <p:spPr/>
        <p:txBody>
          <a:bodyPr rtlCol="0">
            <a:normAutofit/>
          </a:bodyPr>
          <a:lstStyle/>
          <a:p>
            <a:pPr>
              <a:defRPr/>
            </a:pPr>
            <a:r>
              <a:rPr lang="en-US" sz="3200" dirty="0">
                <a:solidFill>
                  <a:schemeClr val="tx2">
                    <a:satMod val="130000"/>
                  </a:schemeClr>
                </a:solidFill>
              </a:rPr>
              <a:t>                        </a:t>
            </a:r>
            <a:r>
              <a:rPr lang="en-US" sz="3200" dirty="0">
                <a:solidFill>
                  <a:srgbClr val="FF0000"/>
                </a:solidFill>
              </a:rPr>
              <a:t>REQUIRED TRAVEL CLAIM </a:t>
            </a:r>
            <a:br>
              <a:rPr lang="en-US" sz="3200" dirty="0">
                <a:solidFill>
                  <a:srgbClr val="FF0000"/>
                </a:solidFill>
              </a:rPr>
            </a:br>
            <a:r>
              <a:rPr lang="en-US" sz="3200" dirty="0">
                <a:solidFill>
                  <a:srgbClr val="FF0000"/>
                </a:solidFill>
              </a:rPr>
              <a:t>                          DOCUMENTS (continued)</a:t>
            </a:r>
          </a:p>
        </p:txBody>
      </p:sp>
      <p:sp>
        <p:nvSpPr>
          <p:cNvPr id="3075" name="Content Placeholder 2">
            <a:extLst>
              <a:ext uri="{FF2B5EF4-FFF2-40B4-BE49-F238E27FC236}">
                <a16:creationId xmlns:a16="http://schemas.microsoft.com/office/drawing/2014/main" id="{46189CA8-E42F-4F8B-92A7-68977DAE48AF}"/>
              </a:ext>
            </a:extLst>
          </p:cNvPr>
          <p:cNvSpPr>
            <a:spLocks noGrp="1"/>
          </p:cNvSpPr>
          <p:nvPr>
            <p:ph idx="1"/>
          </p:nvPr>
        </p:nvSpPr>
        <p:spPr/>
        <p:txBody>
          <a:bodyPr>
            <a:normAutofit lnSpcReduction="10000"/>
          </a:bodyPr>
          <a:lstStyle/>
          <a:p>
            <a:pPr marL="457200" lvl="1" indent="0">
              <a:buNone/>
              <a:defRPr/>
            </a:pPr>
            <a:endParaRPr lang="en-US" altLang="en-US" sz="2000" dirty="0"/>
          </a:p>
          <a:p>
            <a:pPr marL="457200" lvl="1" indent="0">
              <a:buNone/>
              <a:defRPr/>
            </a:pPr>
            <a:r>
              <a:rPr lang="en-US" altLang="en-US" sz="2000" dirty="0"/>
              <a:t>5. If no on-base military lodging is available, request a Certificate of Non-Availability(CNA letter) before booking commercial lodging like Hilton or Marriott hotels. </a:t>
            </a:r>
            <a:r>
              <a:rPr lang="en-US" altLang="en-US" sz="2000" u="sng" dirty="0"/>
              <a:t>Book directly </a:t>
            </a:r>
            <a:r>
              <a:rPr lang="en-US" altLang="en-US" sz="2000" dirty="0"/>
              <a:t>with the hotel don’t use Expedia, Orbitz or Airbnb to book off-base lodging. </a:t>
            </a:r>
          </a:p>
          <a:p>
            <a:pPr marL="457200" lvl="1" indent="0">
              <a:buNone/>
              <a:defRPr/>
            </a:pPr>
            <a:endParaRPr lang="en-US" altLang="en-US" sz="2000" dirty="0"/>
          </a:p>
          <a:p>
            <a:pPr marL="457200" lvl="1" indent="0">
              <a:buNone/>
              <a:defRPr/>
            </a:pPr>
            <a:r>
              <a:rPr lang="en-US" altLang="en-US" sz="2000" dirty="0"/>
              <a:t>6. Car Rental –</a:t>
            </a:r>
            <a:r>
              <a:rPr lang="en-US" sz="2000" dirty="0"/>
              <a:t>For official use only when authorized and provide the following:</a:t>
            </a:r>
          </a:p>
          <a:p>
            <a:pPr marL="1314450" lvl="2" indent="-457200">
              <a:defRPr/>
            </a:pPr>
            <a:r>
              <a:rPr lang="en-US" b="1" dirty="0"/>
              <a:t>Car Rental Receipt</a:t>
            </a:r>
          </a:p>
          <a:p>
            <a:pPr marL="1314450" lvl="2" indent="-457200">
              <a:defRPr/>
            </a:pPr>
            <a:r>
              <a:rPr lang="en-US" b="1" dirty="0"/>
              <a:t>Complete SATO Itinerary</a:t>
            </a:r>
          </a:p>
          <a:p>
            <a:pPr marL="1314450" lvl="2" indent="-457200">
              <a:defRPr/>
            </a:pPr>
            <a:r>
              <a:rPr lang="en-US" b="1" dirty="0"/>
              <a:t>Gas Receipts</a:t>
            </a:r>
            <a:r>
              <a:rPr lang="en-US" dirty="0"/>
              <a:t> - </a:t>
            </a:r>
            <a:r>
              <a:rPr lang="en-US" sz="1400" dirty="0">
                <a:solidFill>
                  <a:srgbClr val="FF0000"/>
                </a:solidFill>
              </a:rPr>
              <a:t>only for travel to and from lodging to clerkship facility. Gas not paid when POV is used only paid per authorized mile travelled.  Not paid when used for personal trips in rental car.</a:t>
            </a:r>
          </a:p>
          <a:p>
            <a:pPr marL="1200150" lvl="2" indent="-342900">
              <a:defRPr/>
            </a:pPr>
            <a:r>
              <a:rPr lang="en-US" altLang="en-US" dirty="0"/>
              <a:t>  </a:t>
            </a:r>
            <a:r>
              <a:rPr lang="en-US" altLang="en-US" b="1" dirty="0"/>
              <a:t>Paid in Full Toll Receipt-</a:t>
            </a:r>
            <a:r>
              <a:rPr lang="en-US" altLang="en-US" dirty="0"/>
              <a:t>(Mostly in Portsmouth, VA location)</a:t>
            </a:r>
          </a:p>
          <a:p>
            <a:pPr marL="457200" lvl="1" indent="0">
              <a:buNone/>
              <a:defRPr/>
            </a:pPr>
            <a:r>
              <a:rPr lang="en-US" altLang="en-US" sz="2000" dirty="0"/>
              <a:t>7. Receipts – Taxi, shuttle, parking, transit, etc.</a:t>
            </a:r>
          </a:p>
          <a:p>
            <a:pPr marL="457200" lvl="1" indent="0">
              <a:buNone/>
              <a:defRPr/>
            </a:pPr>
            <a:r>
              <a:rPr lang="en-US" altLang="en-US" sz="2000" dirty="0"/>
              <a:t>8. Electronic Transfer of Funds (EFT) Form</a:t>
            </a:r>
          </a:p>
          <a:p>
            <a:pPr marL="457200" lvl="1" indent="0">
              <a:buNone/>
              <a:defRPr/>
            </a:pPr>
            <a:r>
              <a:rPr lang="en-US" altLang="en-US" sz="2000" dirty="0"/>
              <a:t>9. Temporary Duty Checklist</a:t>
            </a:r>
          </a:p>
        </p:txBody>
      </p:sp>
      <p:pic>
        <p:nvPicPr>
          <p:cNvPr id="7172" name="Picture 6" descr="http://www.marines.mil/unit/hqmc/hmx-1/PublishingImages/BUMED_LOGO.gif">
            <a:extLst>
              <a:ext uri="{FF2B5EF4-FFF2-40B4-BE49-F238E27FC236}">
                <a16:creationId xmlns:a16="http://schemas.microsoft.com/office/drawing/2014/main" id="{E5670A95-2CCD-44A3-9C21-46BC8ECA00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230188"/>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9E2CF-6C2D-46BB-B5E9-C6459F2B99A6}"/>
              </a:ext>
            </a:extLst>
          </p:cNvPr>
          <p:cNvSpPr>
            <a:spLocks noGrp="1"/>
          </p:cNvSpPr>
          <p:nvPr>
            <p:ph type="title"/>
          </p:nvPr>
        </p:nvSpPr>
        <p:spPr>
          <a:xfrm>
            <a:off x="2127250" y="228600"/>
            <a:ext cx="8229600" cy="1143000"/>
          </a:xfrm>
        </p:spPr>
        <p:txBody>
          <a:bodyPr rtlCol="0">
            <a:normAutofit/>
          </a:bodyPr>
          <a:lstStyle/>
          <a:p>
            <a:pPr>
              <a:defRPr/>
            </a:pPr>
            <a:r>
              <a:rPr lang="en-US" sz="3600" dirty="0">
                <a:solidFill>
                  <a:schemeClr val="tx2">
                    <a:satMod val="130000"/>
                  </a:schemeClr>
                </a:solidFill>
              </a:rPr>
              <a:t>COMPLETING THE TRAVEL CLAIM</a:t>
            </a:r>
          </a:p>
        </p:txBody>
      </p:sp>
      <p:pic>
        <p:nvPicPr>
          <p:cNvPr id="8195" name="Picture 6">
            <a:extLst>
              <a:ext uri="{FF2B5EF4-FFF2-40B4-BE49-F238E27FC236}">
                <a16:creationId xmlns:a16="http://schemas.microsoft.com/office/drawing/2014/main" id="{AC9AD3D2-5E9F-40A1-80E8-9F0A43EA32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7250" y="1295400"/>
            <a:ext cx="7550150"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a:extLst>
              <a:ext uri="{FF2B5EF4-FFF2-40B4-BE49-F238E27FC236}">
                <a16:creationId xmlns:a16="http://schemas.microsoft.com/office/drawing/2014/main" id="{054ECD6B-DB90-468D-833E-731731A366FA}"/>
              </a:ext>
            </a:extLst>
          </p:cNvPr>
          <p:cNvSpPr/>
          <p:nvPr/>
        </p:nvSpPr>
        <p:spPr>
          <a:xfrm>
            <a:off x="3616325" y="2743200"/>
            <a:ext cx="4572000" cy="16764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a:buFont typeface="Wingdings" pitchFamily="2" charset="2"/>
              <a:buChar char="Ø"/>
              <a:defRPr/>
            </a:pPr>
            <a:r>
              <a:rPr lang="en-US" dirty="0">
                <a:solidFill>
                  <a:schemeClr val="tx1"/>
                </a:solidFill>
              </a:rPr>
              <a:t>Block 1: This is how the payment will be made to the individual.</a:t>
            </a:r>
          </a:p>
          <a:p>
            <a:pPr algn="ctr">
              <a:defRPr/>
            </a:pPr>
            <a:endParaRPr lang="en-US" dirty="0">
              <a:solidFill>
                <a:schemeClr val="tx1"/>
              </a:solidFill>
            </a:endParaRPr>
          </a:p>
          <a:p>
            <a:pPr lvl="1" algn="ctr">
              <a:buFont typeface="Wingdings" pitchFamily="2" charset="2"/>
              <a:buChar char="Ø"/>
              <a:defRPr/>
            </a:pPr>
            <a:r>
              <a:rPr lang="en-US" b="1" dirty="0">
                <a:solidFill>
                  <a:schemeClr val="tx1"/>
                </a:solidFill>
              </a:rPr>
              <a:t> Check Electronic Fund Transfer (EFT). </a:t>
            </a:r>
          </a:p>
        </p:txBody>
      </p:sp>
      <p:pic>
        <p:nvPicPr>
          <p:cNvPr id="8197" name="Picture 6" descr="http://www.marines.mil/unit/hqmc/hmx-1/PublishingImages/BUMED_LOGO.gif">
            <a:extLst>
              <a:ext uri="{FF2B5EF4-FFF2-40B4-BE49-F238E27FC236}">
                <a16:creationId xmlns:a16="http://schemas.microsoft.com/office/drawing/2014/main" id="{50B95936-37CA-482E-B603-3D3D95DF54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44556"/>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0E1EB3D-B06B-4EF7-B369-44D7F955723D}"/>
              </a:ext>
            </a:extLst>
          </p:cNvPr>
          <p:cNvSpPr>
            <a:spLocks noGrp="1"/>
          </p:cNvSpPr>
          <p:nvPr>
            <p:ph type="title"/>
          </p:nvPr>
        </p:nvSpPr>
        <p:spPr>
          <a:xfrm>
            <a:off x="2114550" y="228600"/>
            <a:ext cx="8229600" cy="1143000"/>
          </a:xfrm>
        </p:spPr>
        <p:txBody>
          <a:bodyPr rtlCol="0">
            <a:normAutofit/>
          </a:bodyPr>
          <a:lstStyle/>
          <a:p>
            <a:pPr>
              <a:defRPr/>
            </a:pPr>
            <a:r>
              <a:rPr lang="en-US" sz="3200" dirty="0">
                <a:solidFill>
                  <a:schemeClr val="tx2">
                    <a:satMod val="130000"/>
                  </a:schemeClr>
                </a:solidFill>
              </a:rPr>
              <a:t>COMPLETING THE TRAVEL CLAIM, BLOCKS 2-4</a:t>
            </a:r>
          </a:p>
        </p:txBody>
      </p:sp>
      <p:pic>
        <p:nvPicPr>
          <p:cNvPr id="9219" name="Picture 6">
            <a:extLst>
              <a:ext uri="{FF2B5EF4-FFF2-40B4-BE49-F238E27FC236}">
                <a16:creationId xmlns:a16="http://schemas.microsoft.com/office/drawing/2014/main" id="{9A704E2B-33F5-47CB-AA9C-9D44838693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4550" y="1371600"/>
            <a:ext cx="8077200"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a:extLst>
              <a:ext uri="{FF2B5EF4-FFF2-40B4-BE49-F238E27FC236}">
                <a16:creationId xmlns:a16="http://schemas.microsoft.com/office/drawing/2014/main" id="{FACF606E-C199-4389-963D-C08A2B102955}"/>
              </a:ext>
            </a:extLst>
          </p:cNvPr>
          <p:cNvSpPr/>
          <p:nvPr/>
        </p:nvSpPr>
        <p:spPr>
          <a:xfrm>
            <a:off x="2073275" y="3125788"/>
            <a:ext cx="5715000" cy="1905000"/>
          </a:xfrm>
          <a:prstGeom prst="rect">
            <a:avLst/>
          </a:prstGeom>
        </p:spPr>
        <p:style>
          <a:lnRef idx="1">
            <a:schemeClr val="dk1"/>
          </a:lnRef>
          <a:fillRef idx="2">
            <a:schemeClr val="dk1"/>
          </a:fillRef>
          <a:effectRef idx="1">
            <a:schemeClr val="dk1"/>
          </a:effectRef>
          <a:fontRef idx="minor">
            <a:schemeClr val="dk1"/>
          </a:fontRef>
        </p:style>
        <p:txBody>
          <a:bodyPr anchor="ctr"/>
          <a:lstStyle/>
          <a:p>
            <a:pPr>
              <a:buFont typeface="Wingdings" pitchFamily="2" charset="2"/>
              <a:buChar char="Ø"/>
              <a:defRPr/>
            </a:pPr>
            <a:endParaRPr lang="en-US" dirty="0">
              <a:solidFill>
                <a:schemeClr val="tx1"/>
              </a:solidFill>
            </a:endParaRPr>
          </a:p>
          <a:p>
            <a:pPr>
              <a:buFont typeface="Wingdings" pitchFamily="2" charset="2"/>
              <a:buChar char="Ø"/>
              <a:defRPr/>
            </a:pPr>
            <a:r>
              <a:rPr lang="en-US" dirty="0">
                <a:solidFill>
                  <a:schemeClr val="tx1"/>
                </a:solidFill>
              </a:rPr>
              <a:t>Block 2: Enter Last Name, First Name, Middle Initial</a:t>
            </a:r>
          </a:p>
          <a:p>
            <a:pPr>
              <a:buFont typeface="Wingdings" pitchFamily="2" charset="2"/>
              <a:buChar char="Ø"/>
              <a:defRPr/>
            </a:pPr>
            <a:endParaRPr lang="en-US" dirty="0">
              <a:solidFill>
                <a:schemeClr val="tx1"/>
              </a:solidFill>
            </a:endParaRPr>
          </a:p>
          <a:p>
            <a:pPr>
              <a:buFont typeface="Wingdings" pitchFamily="2" charset="2"/>
              <a:buChar char="Ø"/>
              <a:defRPr/>
            </a:pPr>
            <a:r>
              <a:rPr lang="en-US" dirty="0">
                <a:solidFill>
                  <a:schemeClr val="tx1"/>
                </a:solidFill>
              </a:rPr>
              <a:t>Block 3: Enter Pay Grade</a:t>
            </a:r>
          </a:p>
          <a:p>
            <a:pPr>
              <a:defRPr/>
            </a:pPr>
            <a:endParaRPr lang="en-US" dirty="0">
              <a:solidFill>
                <a:schemeClr val="tx1"/>
              </a:solidFill>
            </a:endParaRPr>
          </a:p>
          <a:p>
            <a:pPr>
              <a:buFont typeface="Wingdings" pitchFamily="2" charset="2"/>
              <a:buChar char="Ø"/>
              <a:defRPr/>
            </a:pPr>
            <a:r>
              <a:rPr lang="en-US" dirty="0">
                <a:solidFill>
                  <a:schemeClr val="tx1"/>
                </a:solidFill>
              </a:rPr>
              <a:t>Block 4: Enter FULL Social Security Number</a:t>
            </a:r>
          </a:p>
        </p:txBody>
      </p:sp>
      <p:pic>
        <p:nvPicPr>
          <p:cNvPr id="9221" name="Picture 6" descr="http://www.marines.mil/unit/hqmc/hmx-1/PublishingImages/BUMED_LOGO.gif">
            <a:extLst>
              <a:ext uri="{FF2B5EF4-FFF2-40B4-BE49-F238E27FC236}">
                <a16:creationId xmlns:a16="http://schemas.microsoft.com/office/drawing/2014/main" id="{194C7D5D-ABF2-4150-B9E0-85BF7ADD0B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475" y="2286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A4491-37B3-4C96-A03A-982500721C17}"/>
              </a:ext>
            </a:extLst>
          </p:cNvPr>
          <p:cNvSpPr>
            <a:spLocks noGrp="1"/>
          </p:cNvSpPr>
          <p:nvPr>
            <p:ph type="title"/>
          </p:nvPr>
        </p:nvSpPr>
        <p:spPr>
          <a:xfrm>
            <a:off x="1981200" y="152400"/>
            <a:ext cx="8229600" cy="1143000"/>
          </a:xfrm>
        </p:spPr>
        <p:txBody>
          <a:bodyPr rtlCol="0">
            <a:normAutofit/>
          </a:bodyPr>
          <a:lstStyle/>
          <a:p>
            <a:pPr>
              <a:defRPr/>
            </a:pPr>
            <a:r>
              <a:rPr lang="en-US" sz="3200" dirty="0">
                <a:solidFill>
                  <a:schemeClr val="tx2">
                    <a:satMod val="130000"/>
                  </a:schemeClr>
                </a:solidFill>
              </a:rPr>
              <a:t>COMPLETING THE TRAVEL CLAIM, BLOCKS 5-9</a:t>
            </a:r>
          </a:p>
        </p:txBody>
      </p:sp>
      <p:pic>
        <p:nvPicPr>
          <p:cNvPr id="10245" name="Picture 6" descr="http://www.marines.mil/unit/hqmc/hmx-1/PublishingImages/BUMED_LOGO.gif">
            <a:extLst>
              <a:ext uri="{FF2B5EF4-FFF2-40B4-BE49-F238E27FC236}">
                <a16:creationId xmlns:a16="http://schemas.microsoft.com/office/drawing/2014/main" id="{AFBFB055-CA93-417F-B485-2A0247BA7D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617" y="3810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887B59D1-2304-4DA3-47B1-21C75D86809D}"/>
              </a:ext>
            </a:extLst>
          </p:cNvPr>
          <p:cNvPicPr>
            <a:picLocks noChangeAspect="1"/>
          </p:cNvPicPr>
          <p:nvPr/>
        </p:nvPicPr>
        <p:blipFill>
          <a:blip r:embed="rId4"/>
          <a:stretch>
            <a:fillRect/>
          </a:stretch>
        </p:blipFill>
        <p:spPr>
          <a:xfrm>
            <a:off x="2118757" y="1447800"/>
            <a:ext cx="7954485" cy="3695939"/>
          </a:xfrm>
          <a:prstGeom prst="rect">
            <a:avLst/>
          </a:prstGeom>
        </p:spPr>
      </p:pic>
      <p:sp>
        <p:nvSpPr>
          <p:cNvPr id="5" name="Rectangle 4">
            <a:extLst>
              <a:ext uri="{FF2B5EF4-FFF2-40B4-BE49-F238E27FC236}">
                <a16:creationId xmlns:a16="http://schemas.microsoft.com/office/drawing/2014/main" id="{8B6EDACD-F1CB-4C9E-B348-B4EE6F4CC83C}"/>
              </a:ext>
            </a:extLst>
          </p:cNvPr>
          <p:cNvSpPr/>
          <p:nvPr/>
        </p:nvSpPr>
        <p:spPr>
          <a:xfrm>
            <a:off x="4107766" y="4038600"/>
            <a:ext cx="6611816" cy="2667000"/>
          </a:xfrm>
          <a:prstGeom prst="rect">
            <a:avLst/>
          </a:prstGeom>
          <a:ln>
            <a:solidFill>
              <a:schemeClr val="tx1"/>
            </a:solidFill>
          </a:ln>
        </p:spPr>
        <p:style>
          <a:lnRef idx="1">
            <a:schemeClr val="dk1"/>
          </a:lnRef>
          <a:fillRef idx="2">
            <a:schemeClr val="dk1"/>
          </a:fillRef>
          <a:effectRef idx="1">
            <a:schemeClr val="dk1"/>
          </a:effectRef>
          <a:fontRef idx="minor">
            <a:schemeClr val="dk1"/>
          </a:fontRef>
        </p:style>
        <p:txBody>
          <a:bodyPr anchor="ctr"/>
          <a:lstStyle/>
          <a:p>
            <a:pPr>
              <a:buFont typeface="Wingdings" pitchFamily="2" charset="2"/>
              <a:buChar char="Ø"/>
              <a:defRPr/>
            </a:pPr>
            <a:endParaRPr lang="en-US" sz="1600" dirty="0"/>
          </a:p>
          <a:p>
            <a:pPr>
              <a:buFont typeface="Wingdings" pitchFamily="2" charset="2"/>
              <a:buChar char="Ø"/>
              <a:defRPr/>
            </a:pPr>
            <a:r>
              <a:rPr lang="en-US" sz="1600" dirty="0"/>
              <a:t>Block 5: EVERYONE enters “TDY” regardless of the type of orders</a:t>
            </a:r>
          </a:p>
          <a:p>
            <a:pPr>
              <a:defRPr/>
            </a:pPr>
            <a:endParaRPr lang="en-US" sz="1600" dirty="0"/>
          </a:p>
          <a:p>
            <a:pPr>
              <a:buFont typeface="Wingdings" pitchFamily="2" charset="2"/>
              <a:buChar char="Ø"/>
              <a:defRPr/>
            </a:pPr>
            <a:r>
              <a:rPr lang="en-US" sz="1600" dirty="0"/>
              <a:t>Block 6: Enter your address and a valid email address</a:t>
            </a:r>
          </a:p>
          <a:p>
            <a:pPr>
              <a:buFont typeface="Wingdings" pitchFamily="2" charset="2"/>
              <a:buChar char="Ø"/>
              <a:defRPr/>
            </a:pPr>
            <a:endParaRPr lang="en-US" sz="1600" dirty="0"/>
          </a:p>
          <a:p>
            <a:pPr>
              <a:buFont typeface="Wingdings" pitchFamily="2" charset="2"/>
              <a:buChar char="Ø"/>
              <a:defRPr/>
            </a:pPr>
            <a:r>
              <a:rPr lang="en-US" sz="1600" dirty="0"/>
              <a:t>Block 7: Enter a daytime phone number</a:t>
            </a:r>
          </a:p>
          <a:p>
            <a:pPr>
              <a:buFont typeface="Wingdings" pitchFamily="2" charset="2"/>
              <a:buChar char="Ø"/>
              <a:defRPr/>
            </a:pPr>
            <a:endParaRPr lang="en-US" sz="1600" dirty="0"/>
          </a:p>
          <a:p>
            <a:pPr>
              <a:buFont typeface="Wingdings" pitchFamily="2" charset="2"/>
              <a:buChar char="Ø"/>
              <a:defRPr/>
            </a:pPr>
            <a:r>
              <a:rPr lang="en-US" sz="1600" dirty="0"/>
              <a:t>Block 8: Enter the SDN/travel order #  found in the upper right-hand corner of the orders  </a:t>
            </a:r>
            <a:r>
              <a:rPr lang="en-US" sz="1600" b="1" dirty="0">
                <a:solidFill>
                  <a:schemeClr val="tx1"/>
                </a:solidFill>
              </a:rPr>
              <a:t>(Example-N8806N24</a:t>
            </a:r>
            <a:r>
              <a:rPr lang="en-US" sz="1600" b="1" u="sng" dirty="0">
                <a:solidFill>
                  <a:schemeClr val="tx1"/>
                </a:solidFill>
              </a:rPr>
              <a:t>RT00001</a:t>
            </a:r>
            <a:r>
              <a:rPr lang="en-US" sz="1600" b="1" dirty="0">
                <a:solidFill>
                  <a:schemeClr val="tx1"/>
                </a:solidFill>
              </a:rPr>
              <a:t>)</a:t>
            </a:r>
          </a:p>
          <a:p>
            <a:pPr>
              <a:buFont typeface="Wingdings" pitchFamily="2" charset="2"/>
              <a:buChar char="Ø"/>
              <a:defRPr/>
            </a:pPr>
            <a:endParaRPr lang="en-US" sz="1600" dirty="0"/>
          </a:p>
          <a:p>
            <a:pPr>
              <a:buFont typeface="Wingdings" pitchFamily="2" charset="2"/>
              <a:buChar char="Ø"/>
              <a:defRPr/>
            </a:pPr>
            <a:r>
              <a:rPr lang="en-US" sz="1600" dirty="0"/>
              <a:t>Block 9: Leave blank if you did not take Advance Travel Pay.  If you took Advance Travel Pay , put the amount of  advance travel pay received.</a:t>
            </a:r>
          </a:p>
          <a:p>
            <a:pPr>
              <a:buFont typeface="Wingdings" pitchFamily="2" charset="2"/>
              <a:buChar char="Ø"/>
              <a:defRPr/>
            </a:pP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5144F-3BA8-44D2-9724-7E9D9604AD1F}"/>
              </a:ext>
            </a:extLst>
          </p:cNvPr>
          <p:cNvSpPr>
            <a:spLocks noGrp="1"/>
          </p:cNvSpPr>
          <p:nvPr>
            <p:ph type="title"/>
          </p:nvPr>
        </p:nvSpPr>
        <p:spPr>
          <a:xfrm>
            <a:off x="1533379" y="365126"/>
            <a:ext cx="8454684" cy="854074"/>
          </a:xfrm>
        </p:spPr>
        <p:txBody>
          <a:bodyPr rtlCol="0">
            <a:normAutofit/>
          </a:bodyPr>
          <a:lstStyle/>
          <a:p>
            <a:pPr>
              <a:defRPr/>
            </a:pPr>
            <a:r>
              <a:rPr lang="en-US" sz="3200" dirty="0">
                <a:solidFill>
                  <a:schemeClr val="tx2">
                    <a:satMod val="130000"/>
                  </a:schemeClr>
                </a:solidFill>
              </a:rPr>
              <a:t>COMPLETING THE TRAVEL CLAIM,BLOCKS 10-14</a:t>
            </a:r>
          </a:p>
        </p:txBody>
      </p:sp>
      <p:pic>
        <p:nvPicPr>
          <p:cNvPr id="12293" name="Picture 6" descr="http://www.marines.mil/unit/hqmc/hmx-1/PublishingImages/BUMED_LOGO.gif">
            <a:extLst>
              <a:ext uri="{FF2B5EF4-FFF2-40B4-BE49-F238E27FC236}">
                <a16:creationId xmlns:a16="http://schemas.microsoft.com/office/drawing/2014/main" id="{36252B3E-6C64-47D4-9C73-50F44BDA8F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736" y="365124"/>
            <a:ext cx="105156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46520721-06FD-A062-4F0D-F96143D41FA2}"/>
              </a:ext>
            </a:extLst>
          </p:cNvPr>
          <p:cNvPicPr>
            <a:picLocks noChangeAspect="1"/>
          </p:cNvPicPr>
          <p:nvPr/>
        </p:nvPicPr>
        <p:blipFill>
          <a:blip r:embed="rId4"/>
          <a:stretch>
            <a:fillRect/>
          </a:stretch>
        </p:blipFill>
        <p:spPr>
          <a:xfrm>
            <a:off x="838200" y="1219200"/>
            <a:ext cx="6969370" cy="3113649"/>
          </a:xfrm>
          <a:prstGeom prst="rect">
            <a:avLst/>
          </a:prstGeom>
        </p:spPr>
      </p:pic>
      <p:sp>
        <p:nvSpPr>
          <p:cNvPr id="5" name="Rectangle 4">
            <a:extLst>
              <a:ext uri="{FF2B5EF4-FFF2-40B4-BE49-F238E27FC236}">
                <a16:creationId xmlns:a16="http://schemas.microsoft.com/office/drawing/2014/main" id="{24902E13-F59E-48FE-81A0-9BEA4A9CC0E9}"/>
              </a:ext>
            </a:extLst>
          </p:cNvPr>
          <p:cNvSpPr/>
          <p:nvPr/>
        </p:nvSpPr>
        <p:spPr>
          <a:xfrm>
            <a:off x="6096000" y="4176398"/>
            <a:ext cx="5073748" cy="2316477"/>
          </a:xfrm>
          <a:prstGeom prst="rect">
            <a:avLst/>
          </a:prstGeom>
          <a:ln>
            <a:solidFill>
              <a:schemeClr val="tx1"/>
            </a:solidFill>
          </a:ln>
        </p:spPr>
        <p:style>
          <a:lnRef idx="1">
            <a:schemeClr val="dk1"/>
          </a:lnRef>
          <a:fillRef idx="2">
            <a:schemeClr val="dk1"/>
          </a:fillRef>
          <a:effectRef idx="1">
            <a:schemeClr val="dk1"/>
          </a:effectRef>
          <a:fontRef idx="minor">
            <a:schemeClr val="dk1"/>
          </a:fontRef>
        </p:style>
        <p:txBody>
          <a:bodyPr anchor="ctr"/>
          <a:lstStyle/>
          <a:p>
            <a:pPr>
              <a:buFont typeface="Wingdings" pitchFamily="2" charset="2"/>
              <a:buChar char="Ø"/>
              <a:defRPr/>
            </a:pPr>
            <a:r>
              <a:rPr lang="en-US" dirty="0"/>
              <a:t>Block 10: Leave Blank</a:t>
            </a:r>
          </a:p>
          <a:p>
            <a:pPr>
              <a:defRPr/>
            </a:pPr>
            <a:endParaRPr lang="en-US" dirty="0"/>
          </a:p>
          <a:p>
            <a:pPr>
              <a:buFont typeface="Wingdings" pitchFamily="2" charset="2"/>
              <a:buChar char="Ø"/>
              <a:defRPr/>
            </a:pPr>
            <a:r>
              <a:rPr lang="en-US" dirty="0"/>
              <a:t>Block 11: EVERYONE – Enter HPSP BETHESDA, MD</a:t>
            </a:r>
          </a:p>
          <a:p>
            <a:pPr>
              <a:defRPr/>
            </a:pPr>
            <a:endParaRPr lang="en-US" dirty="0"/>
          </a:p>
          <a:p>
            <a:pPr>
              <a:buFont typeface="Wingdings" pitchFamily="2" charset="2"/>
              <a:buChar char="Ø"/>
              <a:defRPr/>
            </a:pPr>
            <a:r>
              <a:rPr lang="en-US" dirty="0"/>
              <a:t>Block 12:  Always mark “UNACCOMPANIED” Do not list dependents info in 12a, 12b, or 12c.</a:t>
            </a:r>
          </a:p>
          <a:p>
            <a:pPr>
              <a:defRPr/>
            </a:pPr>
            <a:endParaRPr lang="en-US" dirty="0"/>
          </a:p>
          <a:p>
            <a:pPr>
              <a:buFont typeface="Wingdings" pitchFamily="2" charset="2"/>
              <a:buChar char="Ø"/>
              <a:defRPr/>
            </a:pPr>
            <a:r>
              <a:rPr lang="en-US" dirty="0"/>
              <a:t>Blocks 13-14: Leave Blank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B36C4-603F-4C72-A9D9-BA359B4354E9}"/>
              </a:ext>
            </a:extLst>
          </p:cNvPr>
          <p:cNvSpPr>
            <a:spLocks noGrp="1"/>
          </p:cNvSpPr>
          <p:nvPr>
            <p:ph type="title"/>
          </p:nvPr>
        </p:nvSpPr>
        <p:spPr/>
        <p:txBody>
          <a:bodyPr rtlCol="0">
            <a:normAutofit/>
          </a:bodyPr>
          <a:lstStyle/>
          <a:p>
            <a:pPr>
              <a:defRPr/>
            </a:pPr>
            <a:r>
              <a:rPr lang="en-US" sz="3200" dirty="0">
                <a:solidFill>
                  <a:schemeClr val="tx2">
                    <a:satMod val="130000"/>
                  </a:schemeClr>
                </a:solidFill>
              </a:rPr>
              <a:t>                  COMPLETING THE TRAVEL CLAIM, BLOCKS 15-16</a:t>
            </a:r>
          </a:p>
        </p:txBody>
      </p:sp>
      <p:pic>
        <p:nvPicPr>
          <p:cNvPr id="14343" name="Picture 6" descr="http://www.marines.mil/unit/hqmc/hmx-1/PublishingImages/BUMED_LOGO.gif">
            <a:extLst>
              <a:ext uri="{FF2B5EF4-FFF2-40B4-BE49-F238E27FC236}">
                <a16:creationId xmlns:a16="http://schemas.microsoft.com/office/drawing/2014/main" id="{26141206-3F16-4CEE-A341-4651347B6A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79388"/>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Arrow Connector 2">
            <a:extLst>
              <a:ext uri="{FF2B5EF4-FFF2-40B4-BE49-F238E27FC236}">
                <a16:creationId xmlns:a16="http://schemas.microsoft.com/office/drawing/2014/main" id="{ED1B2E35-E131-1E41-93B1-FE5B71B75384}"/>
              </a:ext>
            </a:extLst>
          </p:cNvPr>
          <p:cNvCxnSpPr>
            <a:cxnSpLocks/>
          </p:cNvCxnSpPr>
          <p:nvPr/>
        </p:nvCxnSpPr>
        <p:spPr>
          <a:xfrm flipH="1" flipV="1">
            <a:off x="8543760" y="2809082"/>
            <a:ext cx="785770" cy="325437"/>
          </a:xfrm>
          <a:prstGeom prst="straightConnector1">
            <a:avLst/>
          </a:prstGeom>
          <a:ln w="25400" cmpd="sng">
            <a:headEnd type="triangle"/>
            <a:tailEnd type="arrow"/>
          </a:ln>
        </p:spPr>
        <p:style>
          <a:lnRef idx="1">
            <a:schemeClr val="accent1"/>
          </a:lnRef>
          <a:fillRef idx="0">
            <a:schemeClr val="accent1"/>
          </a:fillRef>
          <a:effectRef idx="0">
            <a:schemeClr val="accent1"/>
          </a:effectRef>
          <a:fontRef idx="minor">
            <a:schemeClr val="tx1"/>
          </a:fontRef>
        </p:style>
      </p:cxnSp>
      <p:pic>
        <p:nvPicPr>
          <p:cNvPr id="9" name="Content Placeholder 8">
            <a:extLst>
              <a:ext uri="{FF2B5EF4-FFF2-40B4-BE49-F238E27FC236}">
                <a16:creationId xmlns:a16="http://schemas.microsoft.com/office/drawing/2014/main" id="{D610EAE6-6627-BC4E-D8B6-1B13BA879852}"/>
              </a:ext>
            </a:extLst>
          </p:cNvPr>
          <p:cNvPicPr>
            <a:picLocks noGrp="1" noChangeAspect="1"/>
          </p:cNvPicPr>
          <p:nvPr>
            <p:ph idx="1"/>
          </p:nvPr>
        </p:nvPicPr>
        <p:blipFill>
          <a:blip r:embed="rId4"/>
          <a:stretch>
            <a:fillRect/>
          </a:stretch>
        </p:blipFill>
        <p:spPr>
          <a:xfrm>
            <a:off x="2118757" y="1928603"/>
            <a:ext cx="7954485" cy="3000794"/>
          </a:xfrm>
        </p:spPr>
      </p:pic>
      <p:sp>
        <p:nvSpPr>
          <p:cNvPr id="11" name="Rectangle 10">
            <a:extLst>
              <a:ext uri="{FF2B5EF4-FFF2-40B4-BE49-F238E27FC236}">
                <a16:creationId xmlns:a16="http://schemas.microsoft.com/office/drawing/2014/main" id="{81B10865-E22B-ED15-347C-BE3C748D7E00}"/>
              </a:ext>
            </a:extLst>
          </p:cNvPr>
          <p:cNvSpPr/>
          <p:nvPr/>
        </p:nvSpPr>
        <p:spPr>
          <a:xfrm>
            <a:off x="8074856" y="2701321"/>
            <a:ext cx="2686930" cy="98104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rPr>
              <a:t>List miles personally driven to/from airport if applicable and check bock 16.</a:t>
            </a:r>
          </a:p>
        </p:txBody>
      </p:sp>
      <p:sp>
        <p:nvSpPr>
          <p:cNvPr id="5" name="Rectangle 4">
            <a:extLst>
              <a:ext uri="{FF2B5EF4-FFF2-40B4-BE49-F238E27FC236}">
                <a16:creationId xmlns:a16="http://schemas.microsoft.com/office/drawing/2014/main" id="{221E28C3-F17A-4261-B59B-5C154E60D790}"/>
              </a:ext>
            </a:extLst>
          </p:cNvPr>
          <p:cNvSpPr/>
          <p:nvPr/>
        </p:nvSpPr>
        <p:spPr>
          <a:xfrm>
            <a:off x="4533901" y="4635672"/>
            <a:ext cx="4953000" cy="1956351"/>
          </a:xfrm>
          <a:prstGeom prst="rect">
            <a:avLst/>
          </a:prstGeom>
          <a:ln>
            <a:solidFill>
              <a:schemeClr val="tx1"/>
            </a:solidFill>
          </a:ln>
        </p:spPr>
        <p:style>
          <a:lnRef idx="1">
            <a:schemeClr val="dk1"/>
          </a:lnRef>
          <a:fillRef idx="2">
            <a:schemeClr val="dk1"/>
          </a:fillRef>
          <a:effectRef idx="1">
            <a:schemeClr val="dk1"/>
          </a:effectRef>
          <a:fontRef idx="minor">
            <a:schemeClr val="dk1"/>
          </a:fontRef>
        </p:style>
        <p:txBody>
          <a:bodyPr anchor="ctr"/>
          <a:lstStyle/>
          <a:p>
            <a:pPr lvl="4">
              <a:buFont typeface="Wingdings" pitchFamily="2" charset="2"/>
              <a:buChar char="Ø"/>
              <a:defRPr/>
            </a:pPr>
            <a:r>
              <a:rPr lang="en-US" sz="1600" dirty="0"/>
              <a:t>Block 15 Column A</a:t>
            </a:r>
          </a:p>
          <a:p>
            <a:pPr lvl="4">
              <a:buFont typeface="Wingdings" pitchFamily="2" charset="2"/>
              <a:buChar char="Ø"/>
              <a:defRPr/>
            </a:pPr>
            <a:r>
              <a:rPr lang="en-US" sz="1600" u="sng" dirty="0"/>
              <a:t>Your address of the City and state travel began and will end, and not the airport used.</a:t>
            </a:r>
          </a:p>
          <a:p>
            <a:pPr lvl="1">
              <a:defRPr/>
            </a:pPr>
            <a:r>
              <a:rPr lang="en-US" sz="1600" dirty="0"/>
              <a:t>                  Under Date, enter the year (i.e., 2024)</a:t>
            </a:r>
          </a:p>
          <a:p>
            <a:pPr lvl="1">
              <a:buFont typeface="Arial" pitchFamily="34" charset="0"/>
              <a:buChar char="•"/>
              <a:defRPr/>
            </a:pPr>
            <a:endParaRPr lang="en-US" sz="1600" dirty="0"/>
          </a:p>
          <a:p>
            <a:pPr>
              <a:defRPr/>
            </a:pPr>
            <a:r>
              <a:rPr lang="en-US" sz="1600" dirty="0"/>
              <a:t>           You must enter a month and day for each Departure and Arrival (i.e., MM/DD,  Example:  4/1)</a:t>
            </a:r>
          </a:p>
        </p:txBody>
      </p:sp>
      <p:cxnSp>
        <p:nvCxnSpPr>
          <p:cNvPr id="8" name="Straight Arrow Connector 7">
            <a:extLst>
              <a:ext uri="{FF2B5EF4-FFF2-40B4-BE49-F238E27FC236}">
                <a16:creationId xmlns:a16="http://schemas.microsoft.com/office/drawing/2014/main" id="{980C9D23-13F6-45C2-A039-2F911303B874}"/>
              </a:ext>
            </a:extLst>
          </p:cNvPr>
          <p:cNvCxnSpPr>
            <a:cxnSpLocks/>
          </p:cNvCxnSpPr>
          <p:nvPr/>
        </p:nvCxnSpPr>
        <p:spPr>
          <a:xfrm flipH="1" flipV="1">
            <a:off x="2454619" y="2260050"/>
            <a:ext cx="3668533" cy="3127237"/>
          </a:xfrm>
          <a:prstGeom prst="straightConnector1">
            <a:avLst/>
          </a:prstGeom>
          <a:ln w="25400" cmpd="sng">
            <a:headEnd type="triangle"/>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E9EA305B-024F-4F4D-A7A8-A09E865DE1D1}"/>
              </a:ext>
            </a:extLst>
          </p:cNvPr>
          <p:cNvCxnSpPr>
            <a:cxnSpLocks/>
          </p:cNvCxnSpPr>
          <p:nvPr/>
        </p:nvCxnSpPr>
        <p:spPr>
          <a:xfrm flipH="1" flipV="1">
            <a:off x="2427467" y="2809082"/>
            <a:ext cx="3668533" cy="3233909"/>
          </a:xfrm>
          <a:prstGeom prst="straightConnector1">
            <a:avLst/>
          </a:prstGeom>
          <a:ln w="25400" cmpd="sng">
            <a:headEnd type="triangle"/>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3A98E02-4897-4476-90DA-A0D03EAAE823}"/>
              </a:ext>
            </a:extLst>
          </p:cNvPr>
          <p:cNvCxnSpPr>
            <a:cxnSpLocks/>
          </p:cNvCxnSpPr>
          <p:nvPr/>
        </p:nvCxnSpPr>
        <p:spPr>
          <a:xfrm flipH="1" flipV="1">
            <a:off x="4679046" y="2365133"/>
            <a:ext cx="1883382" cy="2634456"/>
          </a:xfrm>
          <a:prstGeom prst="straightConnector1">
            <a:avLst/>
          </a:prstGeom>
          <a:ln w="25400" cmpd="sng">
            <a:headEnd type="triangle"/>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970</Words>
  <Application>Microsoft Office PowerPoint</Application>
  <PresentationFormat>Widescreen</PresentationFormat>
  <Paragraphs>102</Paragraphs>
  <Slides>13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Times New Roman</vt:lpstr>
      <vt:lpstr>Wingdings</vt:lpstr>
      <vt:lpstr>Office Theme</vt:lpstr>
      <vt:lpstr>  GUIDE TO COMPLETING  THE TRAVEL CLAIM DD FORM 1351-2  </vt:lpstr>
      <vt:lpstr>                             TRAVEL CLAIM EMAIL ADDRESS </vt:lpstr>
      <vt:lpstr>                         REQUIRED TRAVEL CLAIM                                    DOCUMENTS </vt:lpstr>
      <vt:lpstr>                        REQUIRED TRAVEL CLAIM                            DOCUMENTS (continued)</vt:lpstr>
      <vt:lpstr>COMPLETING THE TRAVEL CLAIM</vt:lpstr>
      <vt:lpstr>COMPLETING THE TRAVEL CLAIM, BLOCKS 2-4</vt:lpstr>
      <vt:lpstr>COMPLETING THE TRAVEL CLAIM, BLOCKS 5-9</vt:lpstr>
      <vt:lpstr>COMPLETING THE TRAVEL CLAIM,BLOCKS 10-14</vt:lpstr>
      <vt:lpstr>                  COMPLETING THE TRAVEL CLAIM, BLOCKS 15-16</vt:lpstr>
      <vt:lpstr>                        COMPLETING THE TRAVEL CLAIM:                              Traveling by  Commercial Air</vt:lpstr>
      <vt:lpstr>                        COMPLETING THE TRAVEL CLAIM:                          Traveling by  Privately Owned Car/Vehicle</vt:lpstr>
      <vt:lpstr>      COMPLETING THE TRAVEL CLAIM BLOCK 18</vt:lpstr>
      <vt:lpstr>       COMPLETING THE TRAVEL CLAIM BLOCK 20</vt:lpstr>
    </vt:vector>
  </TitlesOfParts>
  <Company>DHA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TO COMPLETING  THE TRAVEL CLAIM DD FORM 1351-2</dc:title>
  <dc:creator>Martin, Carlene CIV USN BUMED FCH VA (USA)</dc:creator>
  <cp:lastModifiedBy>Martin, Carlene CIV (USA)</cp:lastModifiedBy>
  <cp:revision>15</cp:revision>
  <dcterms:created xsi:type="dcterms:W3CDTF">2022-12-30T13:27:46Z</dcterms:created>
  <dcterms:modified xsi:type="dcterms:W3CDTF">2024-05-17T12:29:18Z</dcterms:modified>
</cp:coreProperties>
</file>